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1"/>
  </p:sldMasterIdLst>
  <p:sldIdLst>
    <p:sldId id="256" r:id="rId2"/>
    <p:sldId id="257" r:id="rId3"/>
    <p:sldId id="258" r:id="rId4"/>
    <p:sldId id="259" r:id="rId5"/>
    <p:sldId id="278" r:id="rId6"/>
    <p:sldId id="260" r:id="rId7"/>
    <p:sldId id="261" r:id="rId8"/>
    <p:sldId id="262" r:id="rId9"/>
    <p:sldId id="279" r:id="rId10"/>
    <p:sldId id="277" r:id="rId11"/>
    <p:sldId id="263" r:id="rId12"/>
    <p:sldId id="264" r:id="rId13"/>
    <p:sldId id="275" r:id="rId14"/>
    <p:sldId id="280" r:id="rId15"/>
    <p:sldId id="265" r:id="rId16"/>
    <p:sldId id="266" r:id="rId17"/>
    <p:sldId id="267" r:id="rId18"/>
    <p:sldId id="268" r:id="rId19"/>
    <p:sldId id="269" r:id="rId20"/>
    <p:sldId id="270" r:id="rId21"/>
    <p:sldId id="276" r:id="rId22"/>
    <p:sldId id="271" r:id="rId23"/>
    <p:sldId id="272" r:id="rId24"/>
    <p:sldId id="273" r:id="rId25"/>
    <p:sldId id="274"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CA7A4-BA65-40A2-BF05-4CC4CD453332}" v="1" dt="2024-12-21T05:57:48.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33" autoAdjust="0"/>
    <p:restoredTop sz="94660"/>
  </p:normalViewPr>
  <p:slideViewPr>
    <p:cSldViewPr>
      <p:cViewPr varScale="1">
        <p:scale>
          <a:sx n="65" d="100"/>
          <a:sy n="65" d="100"/>
        </p:scale>
        <p:origin x="64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12/23/2024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B955F9-81EA-47C5-8059-9E5C2B437C70}" type="datetime1">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EF607B-A47E-422C-9BEF-122CCDB7C526}" type="datetime1">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12/23/2024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EE300C-6FC5-4FC3-AF1A-075E4F50620D}" type="datetime1">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0D295D-4A77-4DEB-B04C-9F4282A8BC04}" type="datetime1">
              <a:rPr lang="en-US" smtClean="0"/>
              <a:pPr/>
              <a:t>12/23/2024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B28685-4D0C-42D5-8013-B5904CD1FCBC}" type="datetime1">
              <a:rPr lang="en-US" smtClean="0"/>
              <a:pPr/>
              <a:t>12/23/2024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BEE1B38-C5EB-4D66-9137-0AFE9CDEDE8F}" type="datetime1">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27B613C-1AD7-49D3-885D-F654C5CDBAA6}" type="datetime1">
              <a:rPr lang="en-US" smtClean="0"/>
              <a:pPr/>
              <a:t>12/23/2024</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E2D2B3B-882E-40F3-A32F-6DD516915044}"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27B613C-1AD7-49D3-885D-F654C5CDBAA6}" type="datetime1">
              <a:rPr lang="en-US" smtClean="0"/>
              <a:pPr/>
              <a:t>12/23/2024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E2D2B3B-882E-40F3-A32F-6DD51691504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376" y="1484784"/>
            <a:ext cx="7306008" cy="2736304"/>
          </a:xfrm>
        </p:spPr>
        <p:txBody>
          <a:bodyPr>
            <a:normAutofit fontScale="90000"/>
          </a:bodyPr>
          <a:lstStyle/>
          <a:p>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r>
              <a:rPr lang="en-US" sz="3600" b="0" dirty="0">
                <a:solidFill>
                  <a:srgbClr val="7030A0"/>
                </a:solidFill>
                <a:effectLst/>
                <a:latin typeface="Times New Roman" panose="02020603050405020304" pitchFamily="18" charset="0"/>
                <a:cs typeface="Times New Roman" panose="02020603050405020304" pitchFamily="18" charset="0"/>
              </a:rPr>
              <a:t>Automatic Dome Control </a:t>
            </a:r>
            <a:r>
              <a:rPr lang="en-US" sz="3600" b="0" dirty="0" smtClean="0">
                <a:solidFill>
                  <a:srgbClr val="7030A0"/>
                </a:solidFill>
                <a:effectLst/>
                <a:latin typeface="Times New Roman" panose="02020603050405020304" pitchFamily="18" charset="0"/>
                <a:cs typeface="Times New Roman" panose="02020603050405020304" pitchFamily="18" charset="0"/>
              </a:rPr>
              <a:t>System</a:t>
            </a:r>
            <a:br>
              <a:rPr lang="en-US" sz="3600" b="0" dirty="0" smtClean="0">
                <a:solidFill>
                  <a:srgbClr val="7030A0"/>
                </a:solidFill>
                <a:effectLst/>
                <a:latin typeface="Times New Roman" panose="02020603050405020304" pitchFamily="18" charset="0"/>
                <a:cs typeface="Times New Roman" panose="02020603050405020304" pitchFamily="18" charset="0"/>
              </a:rPr>
            </a:br>
            <a:r>
              <a:rPr lang="en-US" sz="3600" b="0" dirty="0" smtClean="0">
                <a:solidFill>
                  <a:srgbClr val="7030A0"/>
                </a:solidFill>
                <a:effectLst/>
                <a:latin typeface="Times New Roman" panose="02020603050405020304" pitchFamily="18" charset="0"/>
                <a:cs typeface="Times New Roman" panose="02020603050405020304" pitchFamily="18" charset="0"/>
              </a:rPr>
              <a:t>Team: The Logic League</a:t>
            </a:r>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r>
              <a:rPr lang="en-US" sz="3600" b="0" dirty="0">
                <a:solidFill>
                  <a:srgbClr val="7030A0"/>
                </a:solidFill>
                <a:effectLst/>
                <a:latin typeface="Times New Roman" panose="02020603050405020304" pitchFamily="18" charset="0"/>
                <a:cs typeface="Times New Roman" panose="02020603050405020304" pitchFamily="18" charset="0"/>
              </a:rPr>
              <a:t/>
            </a:r>
            <a:br>
              <a:rPr lang="en-US" sz="3600" b="0" dirty="0">
                <a:solidFill>
                  <a:srgbClr val="7030A0"/>
                </a:solidFill>
                <a:effectLst/>
                <a:latin typeface="Times New Roman" panose="02020603050405020304" pitchFamily="18" charset="0"/>
                <a:cs typeface="Times New Roman" panose="02020603050405020304" pitchFamily="18" charset="0"/>
              </a:rPr>
            </a:br>
            <a:endParaRPr lang="en-IN" sz="3600" b="0" dirty="0">
              <a:solidFill>
                <a:srgbClr val="7030A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a:t>
            </a:fld>
            <a:endParaRPr lang="en-US" dirty="0"/>
          </a:p>
        </p:txBody>
      </p:sp>
    </p:spTree>
    <p:extLst>
      <p:ext uri="{BB962C8B-B14F-4D97-AF65-F5344CB8AC3E}">
        <p14:creationId xmlns:p14="http://schemas.microsoft.com/office/powerpoint/2010/main" val="35073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2B7571E-9DE7-8FA1-5E09-758C33D1C4E5}"/>
              </a:ext>
            </a:extLst>
          </p:cNvPr>
          <p:cNvSpPr>
            <a:spLocks noGrp="1"/>
          </p:cNvSpPr>
          <p:nvPr>
            <p:ph idx="1"/>
          </p:nvPr>
        </p:nvSpPr>
        <p:spPr>
          <a:xfrm>
            <a:off x="457200" y="2492897"/>
            <a:ext cx="8229600" cy="1584176"/>
          </a:xfrm>
        </p:spPr>
        <p:txBody>
          <a:bodyPr/>
          <a:lstStyle/>
          <a:p>
            <a:r>
              <a:rPr lang="en-US" sz="1600" dirty="0">
                <a:latin typeface="Times New Roman" panose="02020603050405020304" pitchFamily="18" charset="0"/>
                <a:cs typeface="Times New Roman" panose="02020603050405020304" pitchFamily="18" charset="0"/>
              </a:rPr>
              <a:t>Fetches real-time weather data using the OpenWeatherMap API.</a:t>
            </a:r>
          </a:p>
          <a:p>
            <a:r>
              <a:rPr lang="en-US" sz="1600" dirty="0">
                <a:latin typeface="Times New Roman" panose="02020603050405020304" pitchFamily="18" charset="0"/>
                <a:cs typeface="Times New Roman" panose="02020603050405020304" pitchFamily="18" charset="0"/>
              </a:rPr>
              <a:t>Processes weather conditions using a predefined list of rain-related events.</a:t>
            </a:r>
          </a:p>
          <a:p>
            <a:r>
              <a:rPr lang="en-US" sz="1600" dirty="0">
                <a:latin typeface="Times New Roman" panose="02020603050405020304" pitchFamily="18" charset="0"/>
                <a:cs typeface="Times New Roman" panose="02020603050405020304" pitchFamily="18" charset="0"/>
              </a:rPr>
              <a:t>Decides whether to open or close the dome.</a:t>
            </a:r>
          </a:p>
          <a:p>
            <a:endParaRPr lang="en-IN" dirty="0"/>
          </a:p>
        </p:txBody>
      </p:sp>
      <p:sp>
        <p:nvSpPr>
          <p:cNvPr id="3" name="Slide Number Placeholder 2">
            <a:extLst>
              <a:ext uri="{FF2B5EF4-FFF2-40B4-BE49-F238E27FC236}">
                <a16:creationId xmlns="" xmlns:a16="http://schemas.microsoft.com/office/drawing/2014/main" id="{D63A1554-3841-900F-B0ED-D9AC09F5E3F4}"/>
              </a:ext>
            </a:extLst>
          </p:cNvPr>
          <p:cNvSpPr>
            <a:spLocks noGrp="1"/>
          </p:cNvSpPr>
          <p:nvPr>
            <p:ph type="sldNum" sz="quarter" idx="12"/>
          </p:nvPr>
        </p:nvSpPr>
        <p:spPr/>
        <p:txBody>
          <a:bodyPr/>
          <a:lstStyle/>
          <a:p>
            <a:fld id="{6E2D2B3B-882E-40F3-A32F-6DD516915044}" type="slidenum">
              <a:rPr lang="en-US" smtClean="0"/>
              <a:pPr/>
              <a:t>10</a:t>
            </a:fld>
            <a:endParaRPr lang="en-US"/>
          </a:p>
        </p:txBody>
      </p:sp>
      <p:sp>
        <p:nvSpPr>
          <p:cNvPr id="4" name="Title 3">
            <a:extLst>
              <a:ext uri="{FF2B5EF4-FFF2-40B4-BE49-F238E27FC236}">
                <a16:creationId xmlns="" xmlns:a16="http://schemas.microsoft.com/office/drawing/2014/main" id="{09C3AD42-6C10-2122-BBBE-0BBA984322F4}"/>
              </a:ext>
            </a:extLst>
          </p:cNvPr>
          <p:cNvSpPr>
            <a:spLocks noGrp="1"/>
          </p:cNvSpPr>
          <p:nvPr>
            <p:ph type="title"/>
          </p:nvPr>
        </p:nvSpPr>
        <p:spPr>
          <a:xfrm>
            <a:off x="457200" y="836712"/>
            <a:ext cx="8229600" cy="1296144"/>
          </a:xfrm>
        </p:spPr>
        <p:txBody>
          <a:bodyPr>
            <a:normAutofit/>
          </a:bodyPr>
          <a:lstStyle/>
          <a:p>
            <a:r>
              <a:rPr lang="en-US" sz="2000" dirty="0">
                <a:solidFill>
                  <a:srgbClr val="C00000"/>
                </a:solidFill>
                <a:latin typeface="Times New Roman" panose="02020603050405020304" pitchFamily="18" charset="0"/>
                <a:cs typeface="Times New Roman" panose="02020603050405020304" pitchFamily="18" charset="0"/>
              </a:rPr>
              <a:t>Getting Real-Time Weather Data From API</a:t>
            </a:r>
            <a:endParaRPr lang="en-IN" sz="2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43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7715200" cy="5204048"/>
          </a:xfrm>
        </p:spPr>
        <p:txBody>
          <a:bodyPr>
            <a:normAutofit/>
          </a:bodyPr>
          <a:lstStyle/>
          <a:p>
            <a:r>
              <a:rPr lang="en-US" sz="1600" b="1" dirty="0">
                <a:latin typeface="Times New Roman" panose="02020603050405020304" pitchFamily="18" charset="0"/>
                <a:cs typeface="Times New Roman" panose="02020603050405020304" pitchFamily="18" charset="0"/>
              </a:rPr>
              <a:t>Input Components</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DHT11 Sensor</a:t>
            </a:r>
            <a:r>
              <a:rPr lang="en-US" sz="1600" dirty="0">
                <a:latin typeface="Times New Roman" panose="02020603050405020304" pitchFamily="18" charset="0"/>
                <a:cs typeface="Times New Roman" panose="02020603050405020304" pitchFamily="18" charset="0"/>
              </a:rPr>
              <a:t>: Measures temperature and humidity levels.</a:t>
            </a:r>
          </a:p>
          <a:p>
            <a:r>
              <a:rPr lang="en-US" sz="1600" b="1" dirty="0">
                <a:latin typeface="Times New Roman" panose="02020603050405020304" pitchFamily="18" charset="0"/>
                <a:cs typeface="Times New Roman" panose="02020603050405020304" pitchFamily="18" charset="0"/>
              </a:rPr>
              <a:t>Rain Sensor</a:t>
            </a:r>
            <a:r>
              <a:rPr lang="en-US" sz="1600" dirty="0">
                <a:latin typeface="Times New Roman" panose="02020603050405020304" pitchFamily="18" charset="0"/>
                <a:cs typeface="Times New Roman" panose="02020603050405020304" pitchFamily="18" charset="0"/>
              </a:rPr>
              <a:t>: Detects rainfall to close the dome.</a:t>
            </a:r>
          </a:p>
          <a:p>
            <a:r>
              <a:rPr lang="en-US" sz="1600" b="1" dirty="0">
                <a:latin typeface="Times New Roman" panose="02020603050405020304" pitchFamily="18" charset="0"/>
                <a:cs typeface="Times New Roman" panose="02020603050405020304" pitchFamily="18" charset="0"/>
              </a:rPr>
              <a:t>Fire Sensor</a:t>
            </a:r>
            <a:r>
              <a:rPr lang="en-US" sz="1600" dirty="0">
                <a:latin typeface="Times New Roman" panose="02020603050405020304" pitchFamily="18" charset="0"/>
                <a:cs typeface="Times New Roman" panose="02020603050405020304" pitchFamily="18" charset="0"/>
              </a:rPr>
              <a:t>: Identifies fire hazards or high temperatures to trigger safety mechanisms.</a:t>
            </a:r>
          </a:p>
          <a:p>
            <a:r>
              <a:rPr lang="en-US" sz="1600" b="1" dirty="0">
                <a:latin typeface="Times New Roman" panose="02020603050405020304" pitchFamily="18" charset="0"/>
                <a:cs typeface="Times New Roman" panose="02020603050405020304" pitchFamily="18" charset="0"/>
              </a:rPr>
              <a:t>Processing Unit</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Arduino Uno</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Collects and processes data from sensors.</a:t>
            </a:r>
          </a:p>
          <a:p>
            <a:pPr lvl="1"/>
            <a:r>
              <a:rPr lang="en-US" sz="1600" dirty="0">
                <a:latin typeface="Times New Roman" panose="02020603050405020304" pitchFamily="18" charset="0"/>
                <a:cs typeface="Times New Roman" panose="02020603050405020304" pitchFamily="18" charset="0"/>
              </a:rPr>
              <a:t>Executes control logic to manage dome operations.</a:t>
            </a:r>
          </a:p>
          <a:p>
            <a:pPr lvl="1"/>
            <a:r>
              <a:rPr lang="en-US" sz="1600" dirty="0">
                <a:latin typeface="Times New Roman" panose="02020603050405020304" pitchFamily="18" charset="0"/>
                <a:cs typeface="Times New Roman" panose="02020603050405020304" pitchFamily="18" charset="0"/>
              </a:rPr>
              <a:t>Communicates with the GSM module to send alerts.</a:t>
            </a:r>
          </a:p>
          <a:p>
            <a:r>
              <a:rPr lang="en-US" sz="1600" b="1" dirty="0">
                <a:latin typeface="Times New Roman" panose="02020603050405020304" pitchFamily="18" charset="0"/>
                <a:cs typeface="Times New Roman" panose="02020603050405020304" pitchFamily="18" charset="0"/>
              </a:rPr>
              <a:t>Communication Module</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GSM Module</a:t>
            </a:r>
            <a:r>
              <a:rPr lang="en-US" sz="1600" dirty="0">
                <a:latin typeface="Times New Roman" panose="02020603050405020304" pitchFamily="18" charset="0"/>
                <a:cs typeface="Times New Roman" panose="02020603050405020304" pitchFamily="18" charset="0"/>
              </a:rPr>
              <a:t>: Sends SMS alerts to the user for critical events (e.g., rain detection, fire alerts, or abnormal conditions).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11</a:t>
            </a:fld>
            <a:endParaRPr lang="en-US"/>
          </a:p>
        </p:txBody>
      </p:sp>
      <p:sp>
        <p:nvSpPr>
          <p:cNvPr id="2" name="Title 1"/>
          <p:cNvSpPr>
            <a:spLocks noGrp="1"/>
          </p:cNvSpPr>
          <p:nvPr>
            <p:ph type="title"/>
          </p:nvPr>
        </p:nvSpPr>
        <p:spPr>
          <a:xfrm>
            <a:off x="457200" y="274638"/>
            <a:ext cx="762000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SYSTEM  DESIGN</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28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57200" y="692696"/>
            <a:ext cx="7787208" cy="5708104"/>
          </a:xfrm>
        </p:spPr>
        <p:txBody>
          <a:bodyPr/>
          <a:lstStyle/>
          <a:p>
            <a:r>
              <a:rPr lang="en-US" sz="1600" b="1" dirty="0">
                <a:latin typeface="Times New Roman" panose="02020603050405020304" pitchFamily="18" charset="0"/>
                <a:cs typeface="Times New Roman" panose="02020603050405020304" pitchFamily="18" charset="0"/>
              </a:rPr>
              <a:t>Output Components</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Buzzer</a:t>
            </a:r>
            <a:r>
              <a:rPr lang="en-US" sz="1600" dirty="0">
                <a:latin typeface="Times New Roman" panose="02020603050405020304" pitchFamily="18" charset="0"/>
                <a:cs typeface="Times New Roman" panose="02020603050405020304" pitchFamily="18" charset="0"/>
              </a:rPr>
              <a:t>: Provides audible alerts during fire detection or system malfunctions.</a:t>
            </a:r>
          </a:p>
          <a:p>
            <a:r>
              <a:rPr lang="en-US" sz="1600" b="1" dirty="0">
                <a:latin typeface="Times New Roman" panose="02020603050405020304" pitchFamily="18" charset="0"/>
                <a:cs typeface="Times New Roman" panose="02020603050405020304" pitchFamily="18" charset="0"/>
              </a:rPr>
              <a:t>Actuators</a:t>
            </a:r>
            <a:r>
              <a:rPr lang="en-US" sz="1600" dirty="0">
                <a:latin typeface="Times New Roman" panose="02020603050405020304" pitchFamily="18" charset="0"/>
                <a:cs typeface="Times New Roman" panose="02020603050405020304" pitchFamily="18" charset="0"/>
              </a:rPr>
              <a:t>: Control motors for dome opening, closing, and orientation.</a:t>
            </a:r>
          </a:p>
          <a:p>
            <a:r>
              <a:rPr lang="en-US" sz="1600" b="1" dirty="0">
                <a:latin typeface="Times New Roman" panose="02020603050405020304" pitchFamily="18" charset="0"/>
                <a:cs typeface="Times New Roman" panose="02020603050405020304" pitchFamily="18" charset="0"/>
              </a:rPr>
              <a:t>Power Supply</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Powers the </a:t>
            </a:r>
            <a:r>
              <a:rPr lang="en-US" sz="1600" b="1" dirty="0">
                <a:latin typeface="Times New Roman" panose="02020603050405020304" pitchFamily="18" charset="0"/>
                <a:cs typeface="Times New Roman" panose="02020603050405020304" pitchFamily="18" charset="0"/>
              </a:rPr>
              <a:t>Arduino Uno</a:t>
            </a:r>
            <a:r>
              <a:rPr lang="en-US" sz="1600" dirty="0">
                <a:latin typeface="Times New Roman" panose="02020603050405020304" pitchFamily="18" charset="0"/>
                <a:cs typeface="Times New Roman" panose="02020603050405020304" pitchFamily="18" charset="0"/>
              </a:rPr>
              <a:t>, sensors, GSM module, buzzer, and actuators using a regulated power source (mains supply or battery backup).</a:t>
            </a:r>
          </a:p>
          <a:p>
            <a:endParaRPr lang="en-IN"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12</a:t>
            </a:fld>
            <a:endParaRPr lang="en-US"/>
          </a:p>
        </p:txBody>
      </p:sp>
    </p:spTree>
    <p:extLst>
      <p:ext uri="{BB962C8B-B14F-4D97-AF65-F5344CB8AC3E}">
        <p14:creationId xmlns:p14="http://schemas.microsoft.com/office/powerpoint/2010/main" val="4880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20241218_114641[1].jpg"/>
          <p:cNvPicPr>
            <a:picLocks noGrp="1" noChangeAspect="1"/>
          </p:cNvPicPr>
          <p:nvPr>
            <p:ph idx="1"/>
          </p:nvPr>
        </p:nvPicPr>
        <p:blipFill>
          <a:blip r:embed="rId2">
            <a:lum bright="20000"/>
          </a:blip>
          <a:stretch>
            <a:fillRect/>
          </a:stretch>
        </p:blipFill>
        <p:spPr>
          <a:xfrm>
            <a:off x="1089846" y="1052735"/>
            <a:ext cx="7554119" cy="4857091"/>
          </a:xfrm>
        </p:spPr>
      </p:pic>
      <p:sp>
        <p:nvSpPr>
          <p:cNvPr id="4" name="Slide Number Placeholder 3"/>
          <p:cNvSpPr>
            <a:spLocks noGrp="1"/>
          </p:cNvSpPr>
          <p:nvPr>
            <p:ph type="sldNum" sz="quarter" idx="12"/>
          </p:nvPr>
        </p:nvSpPr>
        <p:spPr/>
        <p:txBody>
          <a:bodyPr/>
          <a:lstStyle/>
          <a:p>
            <a:fld id="{6E2D2B3B-882E-40F3-A32F-6DD516915044}" type="slidenum">
              <a:rPr lang="en-US" smtClean="0"/>
              <a:pPr/>
              <a:t>13</a:t>
            </a:fld>
            <a:endParaRPr lang="en-US"/>
          </a:p>
        </p:txBody>
      </p:sp>
      <p:sp>
        <p:nvSpPr>
          <p:cNvPr id="2" name="Title 1"/>
          <p:cNvSpPr>
            <a:spLocks noGrp="1"/>
          </p:cNvSpPr>
          <p:nvPr>
            <p:ph type="title"/>
          </p:nvPr>
        </p:nvSpPr>
        <p:spPr>
          <a:xfrm>
            <a:off x="467544" y="116632"/>
            <a:ext cx="7620000" cy="778098"/>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BLOCK  DIAGRAM</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946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2D2B3B-882E-40F3-A32F-6DD516915044}" type="slidenum">
              <a:rPr lang="en-US" smtClean="0"/>
              <a:pPr/>
              <a:t>14</a:t>
            </a:fld>
            <a:endParaRPr lang="en-US"/>
          </a:p>
        </p:txBody>
      </p:sp>
      <p:pic>
        <p:nvPicPr>
          <p:cNvPr id="6" name="Content Placeholder 5"/>
          <p:cNvPicPr>
            <a:picLocks noGrp="1" noChangeAspect="1"/>
          </p:cNvPicPr>
          <p:nvPr>
            <p:ph idx="1"/>
          </p:nvPr>
        </p:nvPicPr>
        <p:blipFill>
          <a:blip r:embed="rId2"/>
          <a:stretch>
            <a:fillRect/>
          </a:stretch>
        </p:blipFill>
        <p:spPr>
          <a:xfrm>
            <a:off x="457200" y="1412776"/>
            <a:ext cx="8229600" cy="2438435"/>
          </a:xfrm>
          <a:prstGeom prst="rect">
            <a:avLst/>
          </a:prstGeom>
        </p:spPr>
      </p:pic>
      <p:pic>
        <p:nvPicPr>
          <p:cNvPr id="7" name="Picture 6"/>
          <p:cNvPicPr>
            <a:picLocks noChangeAspect="1"/>
          </p:cNvPicPr>
          <p:nvPr/>
        </p:nvPicPr>
        <p:blipFill rotWithShape="1">
          <a:blip r:embed="rId3"/>
          <a:srcRect l="1" t="5748" r="14084" b="8045"/>
          <a:stretch/>
        </p:blipFill>
        <p:spPr>
          <a:xfrm rot="-5400000">
            <a:off x="1763690" y="188639"/>
            <a:ext cx="5040558" cy="6048672"/>
          </a:xfrm>
          <a:prstGeom prst="rect">
            <a:avLst/>
          </a:prstGeom>
        </p:spPr>
      </p:pic>
    </p:spTree>
    <p:extLst>
      <p:ext uri="{BB962C8B-B14F-4D97-AF65-F5344CB8AC3E}">
        <p14:creationId xmlns:p14="http://schemas.microsoft.com/office/powerpoint/2010/main" val="3852329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7620000" cy="5204048"/>
          </a:xfrm>
        </p:spPr>
        <p:txBody>
          <a:bodyPr>
            <a:noAutofit/>
          </a:bodyPr>
          <a:lstStyle/>
          <a:p>
            <a:pPr algn="just"/>
            <a:r>
              <a:rPr lang="en-US" sz="1600" b="1" dirty="0">
                <a:latin typeface="Times New Roman" panose="02020603050405020304" pitchFamily="18" charset="0"/>
                <a:cs typeface="Times New Roman" panose="02020603050405020304" pitchFamily="18" charset="0"/>
              </a:rPr>
              <a:t>Sensor Data Collection</a:t>
            </a: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DHT11 Sensor</a:t>
            </a:r>
            <a:r>
              <a:rPr lang="en-US" sz="1600" dirty="0">
                <a:latin typeface="Times New Roman" panose="02020603050405020304" pitchFamily="18" charset="0"/>
                <a:cs typeface="Times New Roman" panose="02020603050405020304" pitchFamily="18" charset="0"/>
              </a:rPr>
              <a:t>: Monitors temperature and humidity.</a:t>
            </a:r>
          </a:p>
          <a:p>
            <a:pPr algn="just"/>
            <a:r>
              <a:rPr lang="en-US" sz="1600" b="1" dirty="0">
                <a:latin typeface="Times New Roman" panose="02020603050405020304" pitchFamily="18" charset="0"/>
                <a:cs typeface="Times New Roman" panose="02020603050405020304" pitchFamily="18" charset="0"/>
              </a:rPr>
              <a:t>Rain Sensor</a:t>
            </a:r>
            <a:r>
              <a:rPr lang="en-US" sz="1600" dirty="0">
                <a:latin typeface="Times New Roman" panose="02020603050405020304" pitchFamily="18" charset="0"/>
                <a:cs typeface="Times New Roman" panose="02020603050405020304" pitchFamily="18" charset="0"/>
              </a:rPr>
              <a:t>: Detects rainfall and signals the system to close the dome.</a:t>
            </a:r>
          </a:p>
          <a:p>
            <a:pPr algn="just"/>
            <a:r>
              <a:rPr lang="en-US" sz="1600" b="1" dirty="0">
                <a:latin typeface="Times New Roman" panose="02020603050405020304" pitchFamily="18" charset="0"/>
                <a:cs typeface="Times New Roman" panose="02020603050405020304" pitchFamily="18" charset="0"/>
              </a:rPr>
              <a:t>Fire Sensor</a:t>
            </a:r>
            <a:r>
              <a:rPr lang="en-US" sz="1600" dirty="0">
                <a:latin typeface="Times New Roman" panose="02020603050405020304" pitchFamily="18" charset="0"/>
                <a:cs typeface="Times New Roman" panose="02020603050405020304" pitchFamily="18" charset="0"/>
              </a:rPr>
              <a:t>: Identifies fire hazards or excessive heat and triggers safety alerts.</a:t>
            </a:r>
          </a:p>
          <a:p>
            <a:pPr algn="just"/>
            <a:r>
              <a:rPr lang="en-US" sz="1600" b="1" dirty="0">
                <a:latin typeface="Times New Roman" panose="02020603050405020304" pitchFamily="18" charset="0"/>
                <a:cs typeface="Times New Roman" panose="02020603050405020304" pitchFamily="18" charset="0"/>
              </a:rPr>
              <a:t>GPS Sensor</a:t>
            </a:r>
            <a:r>
              <a:rPr lang="en-US" sz="1600" dirty="0">
                <a:latin typeface="Times New Roman" panose="02020603050405020304" pitchFamily="18" charset="0"/>
                <a:cs typeface="Times New Roman" panose="02020603050405020304" pitchFamily="18" charset="0"/>
              </a:rPr>
              <a:t>: Tracks the system’s real-time location for monitoring purposes.</a:t>
            </a:r>
          </a:p>
          <a:p>
            <a:pPr algn="just"/>
            <a:r>
              <a:rPr lang="en-US" sz="1600" b="1" dirty="0">
                <a:latin typeface="Times New Roman" panose="02020603050405020304" pitchFamily="18" charset="0"/>
                <a:cs typeface="Times New Roman" panose="02020603050405020304" pitchFamily="18" charset="0"/>
              </a:rPr>
              <a:t>Data Processing</a:t>
            </a: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Arduino Uno</a:t>
            </a:r>
            <a:r>
              <a:rPr lang="en-US" sz="1600" dirty="0">
                <a:latin typeface="Times New Roman" panose="02020603050405020304" pitchFamily="18" charset="0"/>
                <a:cs typeface="Times New Roman" panose="02020603050405020304" pitchFamily="18" charset="0"/>
              </a:rPr>
              <a:t> microcontroller collects sensor inputs and processes them based on predefined conditions.</a:t>
            </a:r>
          </a:p>
          <a:p>
            <a:pPr algn="just"/>
            <a:r>
              <a:rPr lang="en-US" sz="1600" dirty="0">
                <a:latin typeface="Times New Roman" panose="02020603050405020304" pitchFamily="18" charset="0"/>
                <a:cs typeface="Times New Roman" panose="02020603050405020304" pitchFamily="18" charset="0"/>
              </a:rPr>
              <a:t>Control logic determines actions such as opening/closing the dome, triggering alarms, or sending alerts.</a:t>
            </a:r>
          </a:p>
          <a:p>
            <a:pPr algn="just"/>
            <a:r>
              <a:rPr lang="en-US" sz="1600" b="1" dirty="0">
                <a:latin typeface="Times New Roman" panose="02020603050405020304" pitchFamily="18" charset="0"/>
                <a:cs typeface="Times New Roman" panose="02020603050405020304" pitchFamily="18" charset="0"/>
              </a:rPr>
              <a:t>Decision Execution</a:t>
            </a: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Actuators</a:t>
            </a:r>
            <a:r>
              <a:rPr lang="en-US" sz="1600" dirty="0">
                <a:latin typeface="Times New Roman" panose="02020603050405020304" pitchFamily="18" charset="0"/>
                <a:cs typeface="Times New Roman" panose="02020603050405020304" pitchFamily="18" charset="0"/>
              </a:rPr>
              <a:t>: Motors are activated to open or close the dome based on sensor input.</a:t>
            </a:r>
          </a:p>
          <a:p>
            <a:pPr algn="just"/>
            <a:r>
              <a:rPr lang="en-US" sz="1600" b="1" dirty="0">
                <a:latin typeface="Times New Roman" panose="02020603050405020304" pitchFamily="18" charset="0"/>
                <a:cs typeface="Times New Roman" panose="02020603050405020304" pitchFamily="18" charset="0"/>
              </a:rPr>
              <a:t>Buzzer</a:t>
            </a:r>
            <a:r>
              <a:rPr lang="en-US" sz="1600" dirty="0">
                <a:latin typeface="Times New Roman" panose="02020603050405020304" pitchFamily="18" charset="0"/>
                <a:cs typeface="Times New Roman" panose="02020603050405020304" pitchFamily="18" charset="0"/>
              </a:rPr>
              <a:t>: Sounds an alarm when fire is detected or abnormal conditions occur.</a:t>
            </a:r>
          </a:p>
          <a:p>
            <a:pPr algn="just"/>
            <a:r>
              <a:rPr lang="en-US" sz="1600" b="1" dirty="0">
                <a:latin typeface="Times New Roman" panose="02020603050405020304" pitchFamily="18" charset="0"/>
                <a:cs typeface="Times New Roman" panose="02020603050405020304" pitchFamily="18" charset="0"/>
              </a:rPr>
              <a:t>Alerts and Communication</a:t>
            </a:r>
            <a:endParaRPr lang="en-US" sz="1600" dirty="0">
              <a:latin typeface="Times New Roman" panose="02020603050405020304" pitchFamily="18" charset="0"/>
              <a:cs typeface="Times New Roman" panose="02020603050405020304" pitchFamily="18" charset="0"/>
            </a:endParaRPr>
          </a:p>
          <a:p>
            <a:pPr marL="109728"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15</a:t>
            </a:fld>
            <a:endParaRPr lang="en-US"/>
          </a:p>
        </p:txBody>
      </p:sp>
      <p:sp>
        <p:nvSpPr>
          <p:cNvPr id="2" name="Title 1"/>
          <p:cNvSpPr>
            <a:spLocks noGrp="1"/>
          </p:cNvSpPr>
          <p:nvPr>
            <p:ph type="title"/>
          </p:nvPr>
        </p:nvSpPr>
        <p:spPr>
          <a:xfrm>
            <a:off x="457200" y="274638"/>
            <a:ext cx="7620000" cy="562074"/>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WORKING MECHANISM</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4441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57200" y="836712"/>
            <a:ext cx="7643192" cy="5564088"/>
          </a:xfrm>
        </p:spPr>
        <p:txBody>
          <a:bodyPr>
            <a:normAutofit/>
          </a:bodyPr>
          <a:lstStyle/>
          <a:p>
            <a:pPr algn="just"/>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GSM Module</a:t>
            </a:r>
            <a:r>
              <a:rPr lang="en-US" sz="1600" dirty="0">
                <a:latin typeface="Times New Roman" panose="02020603050405020304" pitchFamily="18" charset="0"/>
                <a:cs typeface="Times New Roman" panose="02020603050405020304" pitchFamily="18" charset="0"/>
              </a:rPr>
              <a:t> sends SMS alerts to the user when critical events occur:</a:t>
            </a:r>
          </a:p>
          <a:p>
            <a:pPr lvl="1" algn="just"/>
            <a:r>
              <a:rPr lang="en-US" sz="1600" dirty="0">
                <a:latin typeface="Times New Roman" panose="02020603050405020304" pitchFamily="18" charset="0"/>
                <a:cs typeface="Times New Roman" panose="02020603050405020304" pitchFamily="18" charset="0"/>
              </a:rPr>
              <a:t>Rain detected (dome closed).</a:t>
            </a:r>
          </a:p>
          <a:p>
            <a:pPr lvl="1" algn="just"/>
            <a:r>
              <a:rPr lang="en-US" sz="1600" dirty="0">
                <a:latin typeface="Times New Roman" panose="02020603050405020304" pitchFamily="18" charset="0"/>
                <a:cs typeface="Times New Roman" panose="02020603050405020304" pitchFamily="18" charset="0"/>
              </a:rPr>
              <a:t>Fire or high temperature detected (alert and alarm triggered).</a:t>
            </a:r>
          </a:p>
          <a:p>
            <a:pPr lvl="1" algn="just"/>
            <a:r>
              <a:rPr lang="en-US" sz="1600" dirty="0">
                <a:latin typeface="Times New Roman" panose="02020603050405020304" pitchFamily="18" charset="0"/>
                <a:cs typeface="Times New Roman" panose="02020603050405020304" pitchFamily="18" charset="0"/>
              </a:rPr>
              <a:t>Location monitoring through GPS data.</a:t>
            </a:r>
          </a:p>
          <a:p>
            <a:pPr algn="just"/>
            <a:r>
              <a:rPr lang="en-US" sz="1600" b="1" dirty="0">
                <a:latin typeface="Times New Roman" panose="02020603050405020304" pitchFamily="18" charset="0"/>
                <a:cs typeface="Times New Roman" panose="02020603050405020304" pitchFamily="18" charset="0"/>
              </a:rPr>
              <a:t>User Interaction</a:t>
            </a:r>
            <a:r>
              <a:rPr lang="en-US" sz="1600" dirty="0">
                <a:latin typeface="Times New Roman" panose="02020603050405020304" pitchFamily="18" charset="0"/>
                <a:cs typeface="Times New Roman" panose="02020603050405020304" pitchFamily="18" charset="0"/>
              </a:rPr>
              <a:t> (Optional)</a:t>
            </a:r>
          </a:p>
          <a:p>
            <a:pPr algn="just"/>
            <a:r>
              <a:rPr lang="en-US" sz="1600" dirty="0">
                <a:latin typeface="Times New Roman" panose="02020603050405020304" pitchFamily="18" charset="0"/>
                <a:cs typeface="Times New Roman" panose="02020603050405020304" pitchFamily="18" charset="0"/>
              </a:rPr>
              <a:t>Manual overrides or status updates can be communicated via the GSM module or control panel.</a:t>
            </a:r>
          </a:p>
          <a:p>
            <a:pPr algn="just"/>
            <a:r>
              <a:rPr lang="en-US" sz="1600" b="1" dirty="0">
                <a:latin typeface="Times New Roman" panose="02020603050405020304" pitchFamily="18" charset="0"/>
                <a:cs typeface="Times New Roman" panose="02020603050405020304" pitchFamily="18" charset="0"/>
              </a:rPr>
              <a:t>System Workflow</a:t>
            </a: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Step 1</a:t>
            </a:r>
            <a:r>
              <a:rPr lang="en-US" sz="1600" dirty="0">
                <a:latin typeface="Times New Roman" panose="02020603050405020304" pitchFamily="18" charset="0"/>
                <a:cs typeface="Times New Roman" panose="02020603050405020304" pitchFamily="18" charset="0"/>
              </a:rPr>
              <a:t>: Sensors gather real-time data.</a:t>
            </a:r>
          </a:p>
          <a:p>
            <a:pPr algn="just"/>
            <a:r>
              <a:rPr lang="en-US" sz="1600" b="1" dirty="0">
                <a:latin typeface="Times New Roman" panose="02020603050405020304" pitchFamily="18" charset="0"/>
                <a:cs typeface="Times New Roman" panose="02020603050405020304" pitchFamily="18" charset="0"/>
              </a:rPr>
              <a:t>Step 2</a:t>
            </a:r>
            <a:r>
              <a:rPr lang="en-US" sz="1600" dirty="0">
                <a:latin typeface="Times New Roman" panose="02020603050405020304" pitchFamily="18" charset="0"/>
                <a:cs typeface="Times New Roman" panose="02020603050405020304" pitchFamily="18" charset="0"/>
              </a:rPr>
              <a:t>: Arduino processes the data and applies the control logic.</a:t>
            </a:r>
          </a:p>
          <a:p>
            <a:pPr algn="just"/>
            <a:r>
              <a:rPr lang="en-US" sz="1600" b="1" dirty="0">
                <a:latin typeface="Times New Roman" panose="02020603050405020304" pitchFamily="18" charset="0"/>
                <a:cs typeface="Times New Roman" panose="02020603050405020304" pitchFamily="18" charset="0"/>
              </a:rPr>
              <a:t>Step 3</a:t>
            </a:r>
            <a:r>
              <a:rPr lang="en-US" sz="1600" dirty="0">
                <a:latin typeface="Times New Roman" panose="02020603050405020304" pitchFamily="18" charset="0"/>
                <a:cs typeface="Times New Roman" panose="02020603050405020304" pitchFamily="18" charset="0"/>
              </a:rPr>
              <a:t>: Appropriate outputs (actuators/buzzer/alerts) are triggered.</a:t>
            </a:r>
          </a:p>
          <a:p>
            <a:pPr algn="just"/>
            <a:r>
              <a:rPr lang="en-US" sz="1600" b="1" dirty="0">
                <a:latin typeface="Times New Roman" panose="02020603050405020304" pitchFamily="18" charset="0"/>
                <a:cs typeface="Times New Roman" panose="02020603050405020304" pitchFamily="18" charset="0"/>
              </a:rPr>
              <a:t>Step 4</a:t>
            </a:r>
            <a:r>
              <a:rPr lang="en-US" sz="1600" dirty="0">
                <a:latin typeface="Times New Roman" panose="02020603050405020304" pitchFamily="18" charset="0"/>
                <a:cs typeface="Times New Roman" panose="02020603050405020304" pitchFamily="18" charset="0"/>
              </a:rPr>
              <a:t>: User is notified via SMS alerts for critical events.</a:t>
            </a:r>
          </a:p>
          <a:p>
            <a:endParaRPr lang="en-IN"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16</a:t>
            </a:fld>
            <a:endParaRPr lang="en-US"/>
          </a:p>
        </p:txBody>
      </p:sp>
    </p:spTree>
    <p:extLst>
      <p:ext uri="{BB962C8B-B14F-4D97-AF65-F5344CB8AC3E}">
        <p14:creationId xmlns:p14="http://schemas.microsoft.com/office/powerpoint/2010/main" val="181553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7620000" cy="5060032"/>
          </a:xfrm>
        </p:spPr>
        <p:txBody>
          <a:bodyPr>
            <a:normAutofit/>
          </a:bodyPr>
          <a:lstStyle/>
          <a:p>
            <a:pPr algn="just"/>
            <a:r>
              <a:rPr lang="en-US" sz="1600" dirty="0">
                <a:latin typeface="Times New Roman" panose="02020603050405020304" pitchFamily="18" charset="0"/>
                <a:cs typeface="Times New Roman" panose="02020603050405020304" pitchFamily="18" charset="0"/>
              </a:rPr>
              <a:t>The software implementation of the </a:t>
            </a:r>
            <a:r>
              <a:rPr lang="en-US" sz="1600" b="1" dirty="0">
                <a:latin typeface="Times New Roman" panose="02020603050405020304" pitchFamily="18" charset="0"/>
                <a:cs typeface="Times New Roman" panose="02020603050405020304" pitchFamily="18" charset="0"/>
              </a:rPr>
              <a:t>Automatic Dome Control System</a:t>
            </a:r>
            <a:r>
              <a:rPr lang="en-US" sz="1600" dirty="0">
                <a:latin typeface="Times New Roman" panose="02020603050405020304" pitchFamily="18" charset="0"/>
                <a:cs typeface="Times New Roman" panose="02020603050405020304" pitchFamily="18" charset="0"/>
              </a:rPr>
              <a:t> is carried out using the </a:t>
            </a:r>
            <a:r>
              <a:rPr lang="en-US" sz="1600" b="1" dirty="0">
                <a:latin typeface="Times New Roman" panose="02020603050405020304" pitchFamily="18" charset="0"/>
                <a:cs typeface="Times New Roman" panose="02020603050405020304" pitchFamily="18" charset="0"/>
              </a:rPr>
              <a:t>Arduino IDE</a:t>
            </a:r>
            <a:r>
              <a:rPr lang="en-US" sz="1600" dirty="0">
                <a:latin typeface="Times New Roman" panose="02020603050405020304" pitchFamily="18" charset="0"/>
                <a:cs typeface="Times New Roman" panose="02020603050405020304" pitchFamily="18" charset="0"/>
              </a:rPr>
              <a:t> to program the </a:t>
            </a:r>
            <a:r>
              <a:rPr lang="en-US" sz="1600" b="1" dirty="0">
                <a:latin typeface="Times New Roman" panose="02020603050405020304" pitchFamily="18" charset="0"/>
                <a:cs typeface="Times New Roman" panose="02020603050405020304" pitchFamily="18" charset="0"/>
              </a:rPr>
              <a:t>Arduino Uno</a:t>
            </a:r>
            <a:r>
              <a:rPr lang="en-US" sz="1600" dirty="0">
                <a:latin typeface="Times New Roman" panose="02020603050405020304" pitchFamily="18" charset="0"/>
                <a:cs typeface="Times New Roman" panose="02020603050405020304" pitchFamily="18" charset="0"/>
              </a:rPr>
              <a:t> microcontroller. The logic is developed in </a:t>
            </a:r>
            <a:r>
              <a:rPr lang="en-US" sz="1600" b="1" dirty="0">
                <a:latin typeface="Times New Roman" panose="02020603050405020304" pitchFamily="18" charset="0"/>
                <a:cs typeface="Times New Roman" panose="02020603050405020304" pitchFamily="18" charset="0"/>
              </a:rPr>
              <a:t>C/C++</a:t>
            </a:r>
            <a:r>
              <a:rPr lang="en-US" sz="1600" dirty="0">
                <a:latin typeface="Times New Roman" panose="02020603050405020304" pitchFamily="18" charset="0"/>
                <a:cs typeface="Times New Roman" panose="02020603050405020304" pitchFamily="18" charset="0"/>
              </a:rPr>
              <a:t>, which processes sensor inputs and executes control decisions. Sensor data from the DHT11 (temperature and humidity), rain sensor, fire sensor, and GPS module are continuously read and analyzed. Predefined threshold values are set for conditions like temperature, humidity, rain detection, and fire hazards. Based on this data, the microcontroller triggers actions such as activating actuators to open or close the dome and turning on the buzzer for alerts.</a:t>
            </a:r>
          </a:p>
          <a:p>
            <a:pPr algn="just"/>
            <a:r>
              <a:rPr lang="en-US" sz="1600" dirty="0">
                <a:latin typeface="Times New Roman" panose="02020603050405020304" pitchFamily="18" charset="0"/>
                <a:cs typeface="Times New Roman" panose="02020603050405020304" pitchFamily="18" charset="0"/>
              </a:rPr>
              <a:t>For communication, the </a:t>
            </a:r>
            <a:r>
              <a:rPr lang="en-US" sz="1600" b="1" dirty="0">
                <a:latin typeface="Times New Roman" panose="02020603050405020304" pitchFamily="18" charset="0"/>
                <a:cs typeface="Times New Roman" panose="02020603050405020304" pitchFamily="18" charset="0"/>
              </a:rPr>
              <a:t>GSM module</a:t>
            </a:r>
            <a:r>
              <a:rPr lang="en-US" sz="1600" dirty="0">
                <a:latin typeface="Times New Roman" panose="02020603050405020304" pitchFamily="18" charset="0"/>
                <a:cs typeface="Times New Roman" panose="02020603050405020304" pitchFamily="18" charset="0"/>
              </a:rPr>
              <a:t> is programmed to send real-time SMS alerts to users when critical conditions like rain, fire, or abnormal temperature are detected. The GPS module is configured to provide the dome's location, ensuring continuous monitoring. The software ensures smooth operation through an efficient </a:t>
            </a:r>
            <a:r>
              <a:rPr lang="en-US" sz="1600" b="1" dirty="0">
                <a:latin typeface="Times New Roman" panose="02020603050405020304" pitchFamily="18" charset="0"/>
                <a:cs typeface="Times New Roman" panose="02020603050405020304" pitchFamily="18" charset="0"/>
              </a:rPr>
              <a:t>decision-making algorithm</a:t>
            </a:r>
            <a:r>
              <a:rPr lang="en-US" sz="1600" dirty="0">
                <a:latin typeface="Times New Roman" panose="02020603050405020304" pitchFamily="18" charset="0"/>
                <a:cs typeface="Times New Roman" panose="02020603050405020304" pitchFamily="18" charset="0"/>
              </a:rPr>
              <a:t> that prioritizes safety and automation. Testing and debugging are performed in the Arduino IDE environment to ensure reliable system performance.</a:t>
            </a:r>
          </a:p>
          <a:p>
            <a:endParaRPr lang="en-IN" sz="23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17</a:t>
            </a:fld>
            <a:endParaRPr lang="en-US"/>
          </a:p>
        </p:txBody>
      </p:sp>
      <p:sp>
        <p:nvSpPr>
          <p:cNvPr id="2" name="Title 1"/>
          <p:cNvSpPr>
            <a:spLocks noGrp="1"/>
          </p:cNvSpPr>
          <p:nvPr>
            <p:ph type="title"/>
          </p:nvPr>
        </p:nvSpPr>
        <p:spPr>
          <a:xfrm>
            <a:off x="457200" y="274638"/>
            <a:ext cx="7620000" cy="706090"/>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SOFTWARE IMPLEMENTATION</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13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7620000" cy="5060032"/>
          </a:xfrm>
        </p:spPr>
        <p:txBody>
          <a:bodyPr>
            <a:normAutofit/>
          </a:bodyPr>
          <a:lstStyle/>
          <a:p>
            <a:pPr algn="just"/>
            <a:r>
              <a:rPr lang="en-US" sz="1600" dirty="0">
                <a:latin typeface="Times New Roman" panose="02020603050405020304" pitchFamily="18" charset="0"/>
                <a:cs typeface="Times New Roman" panose="02020603050405020304" pitchFamily="18" charset="0"/>
              </a:rPr>
              <a:t>The Automatic Dome Control System hardware is built around the Arduino Uno microcontroller, which serves as the brain of the system. The microcontroller interfaces with various sensors, including the DHT11 sensor for measuring temperature and humidity, the rain sensor for detecting rainfall, and the fire sensor for identifying fire or high-temperature conditions. The GPS module is used for real-time location tracking of the dome. These sensors are connected to the input pins of the Arduino, allowing the system to continuously monitor environmental conditions.</a:t>
            </a:r>
          </a:p>
          <a:p>
            <a:pPr algn="just"/>
            <a:r>
              <a:rPr lang="en-US" sz="1600" dirty="0">
                <a:latin typeface="Times New Roman" panose="02020603050405020304" pitchFamily="18" charset="0"/>
                <a:cs typeface="Times New Roman" panose="02020603050405020304" pitchFamily="18" charset="0"/>
              </a:rPr>
              <a:t>The system also includes actuators (such as motors) to control the opening and closing of the dome, which are powered through relay modules or motor drivers connected to the Arduino.  The buzzer is integrated to provide audible alerts during fire detection or system errors. </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18</a:t>
            </a:fld>
            <a:endParaRPr lang="en-US"/>
          </a:p>
        </p:txBody>
      </p:sp>
      <p:sp>
        <p:nvSpPr>
          <p:cNvPr id="2" name="Title 1"/>
          <p:cNvSpPr>
            <a:spLocks noGrp="1"/>
          </p:cNvSpPr>
          <p:nvPr>
            <p:ph type="title"/>
          </p:nvPr>
        </p:nvSpPr>
        <p:spPr>
          <a:xfrm>
            <a:off x="768424" y="274638"/>
            <a:ext cx="762000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HARDWARE  IMPLEMENTATION</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31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7571184" cy="5636096"/>
          </a:xfrm>
        </p:spPr>
        <p:txBody>
          <a:bodyPr>
            <a:normAutofit/>
          </a:bodyPr>
          <a:lstStyle/>
          <a:p>
            <a:pPr algn="just"/>
            <a:r>
              <a:rPr lang="en-US" sz="1600" dirty="0">
                <a:latin typeface="Times New Roman" panose="02020603050405020304" pitchFamily="18" charset="0"/>
                <a:cs typeface="Times New Roman" panose="02020603050405020304" pitchFamily="18" charset="0"/>
              </a:rPr>
              <a:t>For communication, the </a:t>
            </a:r>
            <a:r>
              <a:rPr lang="en-US" sz="1600" b="1" dirty="0">
                <a:latin typeface="Times New Roman" panose="02020603050405020304" pitchFamily="18" charset="0"/>
                <a:cs typeface="Times New Roman" panose="02020603050405020304" pitchFamily="18" charset="0"/>
              </a:rPr>
              <a:t>GSM module</a:t>
            </a:r>
            <a:r>
              <a:rPr lang="en-US" sz="1600" dirty="0">
                <a:latin typeface="Times New Roman" panose="02020603050405020304" pitchFamily="18" charset="0"/>
                <a:cs typeface="Times New Roman" panose="02020603050405020304" pitchFamily="18" charset="0"/>
              </a:rPr>
              <a:t> is used to send SMS alerts to the user regarding important events such as rain detection, fire hazard, or unusual system activity. Power is supplied to the entire system through a stable </a:t>
            </a:r>
            <a:r>
              <a:rPr lang="en-US" sz="1600" b="1" dirty="0">
                <a:latin typeface="Times New Roman" panose="02020603050405020304" pitchFamily="18" charset="0"/>
                <a:cs typeface="Times New Roman" panose="02020603050405020304" pitchFamily="18" charset="0"/>
              </a:rPr>
              <a:t>power supply unit</a:t>
            </a:r>
            <a:r>
              <a:rPr lang="en-US" sz="1600" dirty="0">
                <a:latin typeface="Times New Roman" panose="02020603050405020304" pitchFamily="18" charset="0"/>
                <a:cs typeface="Times New Roman" panose="02020603050405020304" pitchFamily="18" charset="0"/>
              </a:rPr>
              <a:t>, ensuring the Arduino, sensors, actuators, and GSM module function reliably.</a:t>
            </a:r>
          </a:p>
          <a:p>
            <a:pPr algn="just"/>
            <a:r>
              <a:rPr lang="en-US" sz="1600" dirty="0">
                <a:latin typeface="Times New Roman" panose="02020603050405020304" pitchFamily="18" charset="0"/>
                <a:cs typeface="Times New Roman" panose="02020603050405020304" pitchFamily="18" charset="0"/>
              </a:rPr>
              <a:t>All components are interconnected on a breadboard or a custom PCB to ensure a compact and efficient design. The hardware setup is designed for easy integration and testing, allowing for the automation of the dome control system.</a:t>
            </a:r>
          </a:p>
          <a:p>
            <a:endParaRPr lang="en-IN" sz="2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19</a:t>
            </a:fld>
            <a:endParaRPr lang="en-US"/>
          </a:p>
        </p:txBody>
      </p:sp>
    </p:spTree>
    <p:extLst>
      <p:ext uri="{BB962C8B-B14F-4D97-AF65-F5344CB8AC3E}">
        <p14:creationId xmlns:p14="http://schemas.microsoft.com/office/powerpoint/2010/main" val="256485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82" y="500042"/>
            <a:ext cx="1643074" cy="428628"/>
          </a:xfrm>
        </p:spPr>
        <p:txBody>
          <a:bodyPr>
            <a:normAutofit fontScale="90000"/>
          </a:bodyPr>
          <a:lstStyle/>
          <a:p>
            <a:r>
              <a:rPr lang="en-US" sz="2400" dirty="0">
                <a:solidFill>
                  <a:srgbClr val="C00000"/>
                </a:solidFill>
                <a:latin typeface="Times New Roman" panose="02020603050405020304" pitchFamily="18" charset="0"/>
                <a:cs typeface="Times New Roman" panose="02020603050405020304" pitchFamily="18" charset="0"/>
              </a:rPr>
              <a:t>AGENDA</a:t>
            </a:r>
            <a:endParaRPr lang="en-IN" sz="2400" dirty="0">
              <a:solidFill>
                <a:srgbClr val="C0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0034" y="1071546"/>
            <a:ext cx="4286280" cy="3714776"/>
          </a:xfrm>
        </p:spPr>
        <p:txBody>
          <a:bodyPr>
            <a:normAutofit/>
          </a:bodyPr>
          <a:lstStyle/>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Abstract</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Introduction</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Proposed Methodology</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Advantages</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Getting Real-Time Data From API</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System Design</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Working Mechanism</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Software Implementation</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Hardware Implementation</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Results</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Future Enhancements</a:t>
            </a:r>
          </a:p>
          <a:p>
            <a:pPr marL="342900" indent="-342900" algn="l">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Conclusion</a:t>
            </a:r>
          </a:p>
          <a:p>
            <a:endParaRPr lang="en-IN" sz="18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a:t>
            </a:fld>
            <a:endParaRPr lang="en-US" dirty="0"/>
          </a:p>
        </p:txBody>
      </p:sp>
    </p:spTree>
    <p:extLst>
      <p:ext uri="{BB962C8B-B14F-4D97-AF65-F5344CB8AC3E}">
        <p14:creationId xmlns:p14="http://schemas.microsoft.com/office/powerpoint/2010/main" val="71658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4E4206EE-C76E-2A06-7487-BB486DB0E6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268760"/>
            <a:ext cx="3865266" cy="2304256"/>
          </a:xfrm>
        </p:spPr>
      </p:pic>
      <p:sp>
        <p:nvSpPr>
          <p:cNvPr id="4" name="Slide Number Placeholder 3"/>
          <p:cNvSpPr>
            <a:spLocks noGrp="1"/>
          </p:cNvSpPr>
          <p:nvPr>
            <p:ph type="sldNum" sz="quarter" idx="12"/>
          </p:nvPr>
        </p:nvSpPr>
        <p:spPr/>
        <p:txBody>
          <a:bodyPr/>
          <a:lstStyle/>
          <a:p>
            <a:fld id="{6E2D2B3B-882E-40F3-A32F-6DD516915044}" type="slidenum">
              <a:rPr lang="en-US" smtClean="0"/>
              <a:pPr/>
              <a:t>20</a:t>
            </a:fld>
            <a:endParaRPr lang="en-US"/>
          </a:p>
        </p:txBody>
      </p:sp>
      <p:sp>
        <p:nvSpPr>
          <p:cNvPr id="2" name="Title 1"/>
          <p:cNvSpPr>
            <a:spLocks noGrp="1"/>
          </p:cNvSpPr>
          <p:nvPr>
            <p:ph type="title"/>
          </p:nvPr>
        </p:nvSpPr>
        <p:spPr/>
        <p:txBody>
          <a:bodyPr/>
          <a:lstStyle/>
          <a:p>
            <a:r>
              <a:rPr lang="en-US" sz="2400" dirty="0">
                <a:solidFill>
                  <a:srgbClr val="C00000"/>
                </a:solidFill>
                <a:latin typeface="Times New Roman" panose="02020603050405020304" pitchFamily="18" charset="0"/>
                <a:cs typeface="Times New Roman" panose="02020603050405020304" pitchFamily="18" charset="0"/>
              </a:rPr>
              <a:t>RESULTS</a:t>
            </a:r>
            <a:endParaRPr lang="en-IN" sz="2400" dirty="0">
              <a:solidFill>
                <a:srgbClr val="C0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BBAEFE1E-5243-D734-EFBE-51547DD61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199" y="1196752"/>
            <a:ext cx="3888432" cy="2448272"/>
          </a:xfrm>
          <a:prstGeom prst="rect">
            <a:avLst/>
          </a:prstGeom>
        </p:spPr>
      </p:pic>
      <p:pic>
        <p:nvPicPr>
          <p:cNvPr id="10" name="Picture 9">
            <a:extLst>
              <a:ext uri="{FF2B5EF4-FFF2-40B4-BE49-F238E27FC236}">
                <a16:creationId xmlns="" xmlns:a16="http://schemas.microsoft.com/office/drawing/2014/main" id="{94A5AD62-D6CC-DADF-7912-42BC8DF337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3717032"/>
            <a:ext cx="3865266" cy="2160240"/>
          </a:xfrm>
          <a:prstGeom prst="rect">
            <a:avLst/>
          </a:prstGeom>
        </p:spPr>
      </p:pic>
      <p:pic>
        <p:nvPicPr>
          <p:cNvPr id="12" name="Picture 11">
            <a:extLst>
              <a:ext uri="{FF2B5EF4-FFF2-40B4-BE49-F238E27FC236}">
                <a16:creationId xmlns="" xmlns:a16="http://schemas.microsoft.com/office/drawing/2014/main" id="{449BF297-7E48-23D7-EEFD-470A5305CB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3199" y="3838352"/>
            <a:ext cx="3888432" cy="2160240"/>
          </a:xfrm>
          <a:prstGeom prst="rect">
            <a:avLst/>
          </a:prstGeom>
        </p:spPr>
      </p:pic>
    </p:spTree>
    <p:extLst>
      <p:ext uri="{BB962C8B-B14F-4D97-AF65-F5344CB8AC3E}">
        <p14:creationId xmlns:p14="http://schemas.microsoft.com/office/powerpoint/2010/main" val="201789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9A46520-4F27-D181-7C18-943017E74374}"/>
              </a:ext>
            </a:extLst>
          </p:cNvPr>
          <p:cNvSpPr>
            <a:spLocks noGrp="1"/>
          </p:cNvSpPr>
          <p:nvPr>
            <p:ph type="sldNum" sz="quarter" idx="12"/>
          </p:nvPr>
        </p:nvSpPr>
        <p:spPr/>
        <p:txBody>
          <a:bodyPr/>
          <a:lstStyle/>
          <a:p>
            <a:fld id="{6E2D2B3B-882E-40F3-A32F-6DD516915044}" type="slidenum">
              <a:rPr lang="en-US" smtClean="0"/>
              <a:pPr/>
              <a:t>21</a:t>
            </a:fld>
            <a:endParaRPr lang="en-US"/>
          </a:p>
        </p:txBody>
      </p:sp>
      <p:pic>
        <p:nvPicPr>
          <p:cNvPr id="4" name="Video 3">
            <a:hlinkClick r:id="" action="ppaction://media"/>
            <a:extLst>
              <a:ext uri="{FF2B5EF4-FFF2-40B4-BE49-F238E27FC236}">
                <a16:creationId xmlns="" xmlns:a16="http://schemas.microsoft.com/office/drawing/2014/main" id="{21F7F850-59A2-577D-984F-B8375558CC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3688" y="980728"/>
            <a:ext cx="5904656" cy="4464496"/>
          </a:xfrm>
          <a:prstGeom prst="rect">
            <a:avLst/>
          </a:prstGeom>
        </p:spPr>
      </p:pic>
    </p:spTree>
    <p:extLst>
      <p:ext uri="{BB962C8B-B14F-4D97-AF65-F5344CB8AC3E}">
        <p14:creationId xmlns:p14="http://schemas.microsoft.com/office/powerpoint/2010/main" val="25233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0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7620000" cy="5060032"/>
          </a:xfrm>
        </p:spPr>
        <p:txBody>
          <a:bodyPr>
            <a:noAutofit/>
          </a:bodyPr>
          <a:lstStyle/>
          <a:p>
            <a:r>
              <a:rPr lang="en-US" sz="1600" b="1" dirty="0">
                <a:latin typeface="Times New Roman" panose="02020603050405020304" pitchFamily="18" charset="0"/>
                <a:cs typeface="Times New Roman" panose="02020603050405020304" pitchFamily="18" charset="0"/>
              </a:rPr>
              <a:t>Integration with Smart Home Systems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system can be enhanced by integrating with existing smart home platforms (e.g., Google Home, Amazon Alexa), allowing users to control the dome using voice commands or through smartphone apps.</a:t>
            </a:r>
          </a:p>
          <a:p>
            <a:r>
              <a:rPr lang="en-US" sz="1600" b="1" dirty="0">
                <a:latin typeface="Times New Roman" panose="02020603050405020304" pitchFamily="18" charset="0"/>
                <a:cs typeface="Times New Roman" panose="02020603050405020304" pitchFamily="18" charset="0"/>
              </a:rPr>
              <a:t>Weather Forecast Integration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By incorporating weather forecast data from the internet, the system could anticipate conditions like rain or storms and take preemptive actions, such as closing the dome in advance to protect the structure.</a:t>
            </a:r>
          </a:p>
          <a:p>
            <a:r>
              <a:rPr lang="en-US" sz="1600" b="1" dirty="0">
                <a:latin typeface="Times New Roman" panose="02020603050405020304" pitchFamily="18" charset="0"/>
                <a:cs typeface="Times New Roman" panose="02020603050405020304" pitchFamily="18" charset="0"/>
              </a:rPr>
              <a:t>Advanced Sensors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Incorporating additional sensors like </a:t>
            </a:r>
            <a:r>
              <a:rPr lang="en-US" sz="1600" b="1" dirty="0">
                <a:latin typeface="Times New Roman" panose="02020603050405020304" pitchFamily="18" charset="0"/>
                <a:cs typeface="Times New Roman" panose="02020603050405020304" pitchFamily="18" charset="0"/>
              </a:rPr>
              <a:t>wind speed</a:t>
            </a:r>
            <a:r>
              <a:rPr lang="en-US" sz="1600" dirty="0">
                <a:latin typeface="Times New Roman" panose="02020603050405020304" pitchFamily="18" charset="0"/>
                <a:cs typeface="Times New Roman" panose="02020603050405020304" pitchFamily="18" charset="0"/>
              </a:rPr>
              <a:t> or </a:t>
            </a:r>
            <a:r>
              <a:rPr lang="en-US" sz="1600" b="1" dirty="0">
                <a:latin typeface="Times New Roman" panose="02020603050405020304" pitchFamily="18" charset="0"/>
                <a:cs typeface="Times New Roman" panose="02020603050405020304" pitchFamily="18" charset="0"/>
              </a:rPr>
              <a:t>solar radiation</a:t>
            </a:r>
            <a:r>
              <a:rPr lang="en-US" sz="1600" dirty="0">
                <a:latin typeface="Times New Roman" panose="02020603050405020304" pitchFamily="18" charset="0"/>
                <a:cs typeface="Times New Roman" panose="02020603050405020304" pitchFamily="18" charset="0"/>
              </a:rPr>
              <a:t> sensors could further optimize the dome's operations, adjusting based on environmental conditions like high winds or sunlight intensity.</a:t>
            </a:r>
          </a:p>
        </p:txBody>
      </p:sp>
      <p:sp>
        <p:nvSpPr>
          <p:cNvPr id="4" name="Slide Number Placeholder 3"/>
          <p:cNvSpPr>
            <a:spLocks noGrp="1"/>
          </p:cNvSpPr>
          <p:nvPr>
            <p:ph type="sldNum" sz="quarter" idx="12"/>
          </p:nvPr>
        </p:nvSpPr>
        <p:spPr/>
        <p:txBody>
          <a:bodyPr/>
          <a:lstStyle/>
          <a:p>
            <a:fld id="{6E2D2B3B-882E-40F3-A32F-6DD516915044}" type="slidenum">
              <a:rPr lang="en-US" smtClean="0"/>
              <a:pPr/>
              <a:t>22</a:t>
            </a:fld>
            <a:endParaRPr lang="en-US"/>
          </a:p>
        </p:txBody>
      </p:sp>
      <p:sp>
        <p:nvSpPr>
          <p:cNvPr id="2" name="Title 1"/>
          <p:cNvSpPr>
            <a:spLocks noGrp="1"/>
          </p:cNvSpPr>
          <p:nvPr>
            <p:ph type="title"/>
          </p:nvPr>
        </p:nvSpPr>
        <p:spPr>
          <a:xfrm>
            <a:off x="611560" y="274638"/>
            <a:ext cx="746564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FUTURE  ENHANCEMENTS</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59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7620000" cy="5924128"/>
          </a:xfrm>
        </p:spPr>
        <p:txBody>
          <a:bodyPr>
            <a:normAutofit/>
          </a:bodyPr>
          <a:lstStyle/>
          <a:p>
            <a:r>
              <a:rPr lang="en-US" sz="1600" b="1" dirty="0">
                <a:latin typeface="Times New Roman" pitchFamily="18" charset="0"/>
                <a:cs typeface="Times New Roman" pitchFamily="18" charset="0"/>
              </a:rPr>
              <a:t>Energy Efficiency Improvements</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 use of </a:t>
            </a:r>
            <a:r>
              <a:rPr lang="en-US" sz="1600" b="1" dirty="0">
                <a:latin typeface="Times New Roman" pitchFamily="18" charset="0"/>
                <a:cs typeface="Times New Roman" pitchFamily="18" charset="0"/>
              </a:rPr>
              <a:t>solar panels</a:t>
            </a:r>
            <a:r>
              <a:rPr lang="en-US" sz="1600" dirty="0">
                <a:latin typeface="Times New Roman" pitchFamily="18" charset="0"/>
                <a:cs typeface="Times New Roman" pitchFamily="18" charset="0"/>
              </a:rPr>
              <a:t> could power the system, making it more eco-friendly and reducing the overall energy consumption by powering the sensors and microcontroller through renewable energy.</a:t>
            </a:r>
          </a:p>
          <a:p>
            <a:r>
              <a:rPr lang="en-US" sz="1600" b="1" dirty="0">
                <a:latin typeface="Times New Roman" pitchFamily="18" charset="0"/>
                <a:cs typeface="Times New Roman" pitchFamily="18" charset="0"/>
              </a:rPr>
              <a:t>Machine Learning for Predictive Control</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Implementing </a:t>
            </a:r>
            <a:r>
              <a:rPr lang="en-US" sz="1600" b="1" dirty="0">
                <a:latin typeface="Times New Roman" pitchFamily="18" charset="0"/>
                <a:cs typeface="Times New Roman" pitchFamily="18" charset="0"/>
              </a:rPr>
              <a:t>machine learning algorithms</a:t>
            </a:r>
            <a:r>
              <a:rPr lang="en-US" sz="1600" dirty="0">
                <a:latin typeface="Times New Roman" pitchFamily="18" charset="0"/>
                <a:cs typeface="Times New Roman" pitchFamily="18" charset="0"/>
              </a:rPr>
              <a:t> could enable the system to predict environmental changes based on historical data, improving decision-making for dome operation over time.</a:t>
            </a:r>
          </a:p>
          <a:p>
            <a:r>
              <a:rPr lang="en-US" sz="1600" b="1" dirty="0">
                <a:latin typeface="Times New Roman" pitchFamily="18" charset="0"/>
                <a:cs typeface="Times New Roman" pitchFamily="18" charset="0"/>
              </a:rPr>
              <a:t>Real-Time Video Monitoring</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Adding </a:t>
            </a:r>
            <a:r>
              <a:rPr lang="en-US" sz="1600" b="1" dirty="0">
                <a:latin typeface="Times New Roman" pitchFamily="18" charset="0"/>
                <a:cs typeface="Times New Roman" pitchFamily="18" charset="0"/>
              </a:rPr>
              <a:t>camera systems</a:t>
            </a:r>
            <a:r>
              <a:rPr lang="en-US" sz="1600" dirty="0">
                <a:latin typeface="Times New Roman" pitchFamily="18" charset="0"/>
                <a:cs typeface="Times New Roman" pitchFamily="18" charset="0"/>
              </a:rPr>
              <a:t> or integrating with </a:t>
            </a:r>
            <a:r>
              <a:rPr lang="en-US" sz="1600" b="1" dirty="0">
                <a:latin typeface="Times New Roman" pitchFamily="18" charset="0"/>
                <a:cs typeface="Times New Roman" pitchFamily="18" charset="0"/>
              </a:rPr>
              <a:t>drone technology</a:t>
            </a:r>
            <a:r>
              <a:rPr lang="en-US" sz="1600" dirty="0">
                <a:latin typeface="Times New Roman" pitchFamily="18" charset="0"/>
                <a:cs typeface="Times New Roman" pitchFamily="18" charset="0"/>
              </a:rPr>
              <a:t> for remote monitoring of the dome structure can provide real-time visuals to ensure everything is functioning properly, especially in areas with challenging access.</a:t>
            </a:r>
          </a:p>
          <a:p>
            <a:r>
              <a:rPr lang="en-US" sz="1600" b="1" dirty="0">
                <a:latin typeface="Times New Roman" pitchFamily="18" charset="0"/>
                <a:cs typeface="Times New Roman" pitchFamily="18" charset="0"/>
              </a:rPr>
              <a:t>Enhanced Communication Protocols</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Using </a:t>
            </a:r>
            <a:r>
              <a:rPr lang="en-US" sz="1600" b="1" dirty="0" err="1">
                <a:latin typeface="Times New Roman" pitchFamily="18" charset="0"/>
                <a:cs typeface="Times New Roman" pitchFamily="18" charset="0"/>
              </a:rPr>
              <a:t>IoT</a:t>
            </a:r>
            <a:r>
              <a:rPr lang="en-US" sz="1600" b="1" dirty="0">
                <a:latin typeface="Times New Roman" pitchFamily="18" charset="0"/>
                <a:cs typeface="Times New Roman" pitchFamily="18" charset="0"/>
              </a:rPr>
              <a:t> protocols</a:t>
            </a:r>
            <a:r>
              <a:rPr lang="en-US" sz="1600" dirty="0">
                <a:latin typeface="Times New Roman" pitchFamily="18" charset="0"/>
                <a:cs typeface="Times New Roman" pitchFamily="18" charset="0"/>
              </a:rPr>
              <a:t> (like MQTT or HTTP) for real-time data sharing with cloud platforms or mobile apps, making remote monitoring and control even more efficient.</a:t>
            </a:r>
          </a:p>
          <a:p>
            <a:endParaRPr lang="en-IN" sz="1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23</a:t>
            </a:fld>
            <a:endParaRPr lang="en-US"/>
          </a:p>
        </p:txBody>
      </p:sp>
    </p:spTree>
    <p:extLst>
      <p:ext uri="{BB962C8B-B14F-4D97-AF65-F5344CB8AC3E}">
        <p14:creationId xmlns:p14="http://schemas.microsoft.com/office/powerpoint/2010/main" val="558081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7620000" cy="5060032"/>
          </a:xfrm>
        </p:spPr>
        <p:txBody>
          <a:bodyPr/>
          <a:lstStyle/>
          <a:p>
            <a:pPr marL="114300" indent="0" algn="just">
              <a:buNone/>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Automatic Dome Control System</a:t>
            </a:r>
            <a:r>
              <a:rPr lang="en-US" sz="1600" dirty="0">
                <a:latin typeface="Times New Roman" panose="02020603050405020304" pitchFamily="18" charset="0"/>
                <a:cs typeface="Times New Roman" panose="02020603050405020304" pitchFamily="18" charset="0"/>
              </a:rPr>
              <a:t> efficiently automates dome operations using sensors (DHT11, rain, fire, GPS), the </a:t>
            </a:r>
            <a:r>
              <a:rPr lang="en-US" sz="1600" b="1" dirty="0">
                <a:latin typeface="Times New Roman" panose="02020603050405020304" pitchFamily="18" charset="0"/>
                <a:cs typeface="Times New Roman" panose="02020603050405020304" pitchFamily="18" charset="0"/>
              </a:rPr>
              <a:t>Arduino Uno</a:t>
            </a:r>
            <a:r>
              <a:rPr lang="en-US" sz="1600" dirty="0">
                <a:latin typeface="Times New Roman" panose="02020603050405020304" pitchFamily="18" charset="0"/>
                <a:cs typeface="Times New Roman" panose="02020603050405020304" pitchFamily="18" charset="0"/>
              </a:rPr>
              <a:t>, and communication modules like </a:t>
            </a:r>
            <a:r>
              <a:rPr lang="en-US" sz="1600" b="1" dirty="0">
                <a:latin typeface="Times New Roman" panose="02020603050405020304" pitchFamily="18" charset="0"/>
                <a:cs typeface="Times New Roman" panose="02020603050405020304" pitchFamily="18" charset="0"/>
              </a:rPr>
              <a:t>GSM</a:t>
            </a:r>
            <a:r>
              <a:rPr lang="en-US" sz="1600" dirty="0">
                <a:latin typeface="Times New Roman" panose="02020603050405020304" pitchFamily="18" charset="0"/>
                <a:cs typeface="Times New Roman" panose="02020603050405020304" pitchFamily="18" charset="0"/>
              </a:rPr>
              <a:t>. It ensures safety, protection, and real-time monitoring by responding dynamically to environmental conditions. The system reduces manual effort, improves reliability, and can be enhanced with </a:t>
            </a:r>
            <a:r>
              <a:rPr lang="en-US" sz="1600" dirty="0" err="1">
                <a:latin typeface="Times New Roman" panose="02020603050405020304" pitchFamily="18" charset="0"/>
                <a:cs typeface="Times New Roman" panose="02020603050405020304" pitchFamily="18" charset="0"/>
              </a:rPr>
              <a:t>IoT</a:t>
            </a:r>
            <a:r>
              <a:rPr lang="en-US" sz="1600" dirty="0">
                <a:latin typeface="Times New Roman" panose="02020603050405020304" pitchFamily="18" charset="0"/>
                <a:cs typeface="Times New Roman" panose="02020603050405020304" pitchFamily="18" charset="0"/>
              </a:rPr>
              <a:t> and predictive controls for smarter automation in the future.</a:t>
            </a:r>
          </a:p>
          <a:p>
            <a:endParaRPr lang="en-IN"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24</a:t>
            </a:fld>
            <a:endParaRPr lang="en-US"/>
          </a:p>
        </p:txBody>
      </p:sp>
      <p:sp>
        <p:nvSpPr>
          <p:cNvPr id="2" name="Title 1"/>
          <p:cNvSpPr>
            <a:spLocks noGrp="1"/>
          </p:cNvSpPr>
          <p:nvPr>
            <p:ph type="title"/>
          </p:nvPr>
        </p:nvSpPr>
        <p:spPr>
          <a:xfrm>
            <a:off x="457200" y="274638"/>
            <a:ext cx="762000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CONCLUSION</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74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pPr/>
              <a:t>25</a:t>
            </a:fld>
            <a:endParaRPr lang="en-US"/>
          </a:p>
        </p:txBody>
      </p:sp>
      <p:sp>
        <p:nvSpPr>
          <p:cNvPr id="2" name="Title 1"/>
          <p:cNvSpPr>
            <a:spLocks noGrp="1"/>
          </p:cNvSpPr>
          <p:nvPr>
            <p:ph type="title"/>
          </p:nvPr>
        </p:nvSpPr>
        <p:spPr>
          <a:xfrm>
            <a:off x="457200" y="274638"/>
            <a:ext cx="8229600" cy="6106690"/>
          </a:xfrm>
        </p:spPr>
        <p:txBody>
          <a:bodyPr>
            <a:normAutofit/>
          </a:bodyPr>
          <a:lstStyle/>
          <a:p>
            <a:r>
              <a:rPr lang="en-US" sz="8000" dirty="0">
                <a:solidFill>
                  <a:schemeClr val="accent1">
                    <a:lumMod val="20000"/>
                    <a:lumOff val="80000"/>
                  </a:schemeClr>
                </a:solidFill>
                <a:effectLst/>
                <a:latin typeface="Times New Roman" panose="02020603050405020304" pitchFamily="18" charset="0"/>
                <a:cs typeface="Times New Roman" panose="02020603050405020304" pitchFamily="18" charset="0"/>
              </a:rPr>
              <a:t>    THANK YOU</a:t>
            </a:r>
            <a:endParaRPr lang="en-IN" sz="8000" dirty="0">
              <a:solidFill>
                <a:schemeClr val="accent1">
                  <a:lumMod val="20000"/>
                  <a:lumOff val="8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18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71613"/>
            <a:ext cx="8258204" cy="4143404"/>
          </a:xfrm>
        </p:spPr>
        <p:txBody>
          <a:bodyPr>
            <a:norm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Automatic Dome Control System</a:t>
            </a:r>
            <a:r>
              <a:rPr lang="en-US" sz="1600" dirty="0">
                <a:latin typeface="Times New Roman" panose="02020603050405020304" pitchFamily="18" charset="0"/>
                <a:cs typeface="Times New Roman" panose="02020603050405020304" pitchFamily="18" charset="0"/>
              </a:rPr>
              <a:t> automates dome operations like opening, closing, and adjusting orientation based on real-time environmental conditions. Equipped with sensors (temperature, humidity, rain, and light) and actuators, it dynamically responds to weather changes, ensuring protection, ventilation, and optimal light exposure.</a:t>
            </a:r>
          </a:p>
          <a:p>
            <a:r>
              <a:rPr lang="en-US" sz="1600" dirty="0">
                <a:latin typeface="Times New Roman" panose="02020603050405020304" pitchFamily="18" charset="0"/>
                <a:cs typeface="Times New Roman" panose="02020603050405020304" pitchFamily="18" charset="0"/>
              </a:rPr>
              <a:t>Using </a:t>
            </a:r>
            <a:r>
              <a:rPr lang="en-US" sz="1600" b="1" dirty="0">
                <a:latin typeface="Times New Roman" panose="02020603050405020304" pitchFamily="18" charset="0"/>
                <a:cs typeface="Times New Roman" panose="02020603050405020304" pitchFamily="18" charset="0"/>
              </a:rPr>
              <a:t>microcontrollers</a:t>
            </a:r>
            <a:r>
              <a:rPr lang="en-US" sz="1600" dirty="0">
                <a:latin typeface="Times New Roman" panose="02020603050405020304" pitchFamily="18" charset="0"/>
                <a:cs typeface="Times New Roman" panose="02020603050405020304" pitchFamily="18" charset="0"/>
              </a:rPr>
              <a:t> or </a:t>
            </a:r>
            <a:r>
              <a:rPr lang="en-US" sz="1600" b="1" dirty="0" err="1">
                <a:latin typeface="Times New Roman" panose="02020603050405020304" pitchFamily="18" charset="0"/>
                <a:cs typeface="Times New Roman" panose="02020603050405020304" pitchFamily="18" charset="0"/>
              </a:rPr>
              <a:t>IoT</a:t>
            </a:r>
            <a:r>
              <a:rPr lang="en-US" sz="1600" b="1" dirty="0">
                <a:latin typeface="Times New Roman" panose="02020603050405020304" pitchFamily="18" charset="0"/>
                <a:cs typeface="Times New Roman" panose="02020603050405020304" pitchFamily="18" charset="0"/>
              </a:rPr>
              <a:t>-based systems</a:t>
            </a:r>
            <a:r>
              <a:rPr lang="en-US" sz="1600" dirty="0">
                <a:latin typeface="Times New Roman" panose="02020603050405020304" pitchFamily="18" charset="0"/>
                <a:cs typeface="Times New Roman" panose="02020603050405020304" pitchFamily="18" charset="0"/>
              </a:rPr>
              <a:t>, the dome can be monitored and controlled remotely, improving energy efficiency and reducing manual effort. This system is ideal for </a:t>
            </a:r>
            <a:r>
              <a:rPr lang="en-US" sz="1600" b="1" dirty="0">
                <a:latin typeface="Times New Roman" panose="02020603050405020304" pitchFamily="18" charset="0"/>
                <a:cs typeface="Times New Roman" panose="02020603050405020304" pitchFamily="18" charset="0"/>
              </a:rPr>
              <a:t>observatories, smart greenhouses, and climate-controlled buildings</a:t>
            </a:r>
            <a:r>
              <a:rPr lang="en-US" sz="1600" dirty="0">
                <a:latin typeface="Times New Roman" panose="02020603050405020304" pitchFamily="18" charset="0"/>
                <a:cs typeface="Times New Roman" panose="02020603050405020304" pitchFamily="18" charset="0"/>
              </a:rPr>
              <a:t>, enhancing safety and operational convenience.</a:t>
            </a:r>
          </a:p>
          <a:p>
            <a:pPr marL="114300" indent="0">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3</a:t>
            </a:fld>
            <a:endParaRPr lang="en-US"/>
          </a:p>
        </p:txBody>
      </p:sp>
      <p:sp>
        <p:nvSpPr>
          <p:cNvPr id="2" name="Title 1"/>
          <p:cNvSpPr>
            <a:spLocks noGrp="1"/>
          </p:cNvSpPr>
          <p:nvPr>
            <p:ph type="title"/>
          </p:nvPr>
        </p:nvSpPr>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ABSTRACT</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287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7472386" cy="5329254"/>
          </a:xfrm>
        </p:spPr>
        <p:txBody>
          <a:bodyPr>
            <a:noAutofit/>
          </a:bodyPr>
          <a:lstStyle/>
          <a:p>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Automatic Dome Control System</a:t>
            </a:r>
            <a:r>
              <a:rPr lang="en-US" sz="1600" dirty="0">
                <a:latin typeface="Times New Roman" panose="02020603050405020304" pitchFamily="18" charset="0"/>
                <a:cs typeface="Times New Roman" panose="02020603050405020304" pitchFamily="18" charset="0"/>
              </a:rPr>
              <a:t> is a modern solution designed to automate and optimize the operation of dome structures. It eliminates manual intervention by integrating sensors and actuators to respond intelligently to environmental changes.</a:t>
            </a:r>
          </a:p>
          <a:p>
            <a:r>
              <a:rPr lang="en-US" sz="1600" b="1" dirty="0">
                <a:latin typeface="Times New Roman" panose="02020603050405020304" pitchFamily="18" charset="0"/>
                <a:cs typeface="Times New Roman" panose="02020603050405020304" pitchFamily="18" charset="0"/>
              </a:rPr>
              <a:t>Purpose</a:t>
            </a:r>
            <a:r>
              <a:rPr lang="en-US" sz="1600" dirty="0">
                <a:latin typeface="Times New Roman" panose="02020603050405020304" pitchFamily="18" charset="0"/>
                <a:cs typeface="Times New Roman" panose="02020603050405020304" pitchFamily="18" charset="0"/>
              </a:rPr>
              <a:t>: To control dome opening, closing, and orientation for optimal ventilation, light exposure, and protection.</a:t>
            </a:r>
          </a:p>
          <a:p>
            <a:r>
              <a:rPr lang="en-US" sz="1600" b="1" dirty="0">
                <a:latin typeface="Times New Roman" panose="02020603050405020304" pitchFamily="18" charset="0"/>
                <a:cs typeface="Times New Roman" panose="02020603050405020304" pitchFamily="18" charset="0"/>
              </a:rPr>
              <a:t>Key Features</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Automatic response to </a:t>
            </a:r>
            <a:r>
              <a:rPr lang="en-US" sz="1600" b="1" dirty="0">
                <a:latin typeface="Times New Roman" panose="02020603050405020304" pitchFamily="18" charset="0"/>
                <a:cs typeface="Times New Roman" panose="02020603050405020304" pitchFamily="18" charset="0"/>
              </a:rPr>
              <a:t>temperature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humidity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rain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light</a:t>
            </a:r>
            <a:r>
              <a:rPr lang="en-US" sz="1600" dirty="0">
                <a:latin typeface="Times New Roman" panose="02020603050405020304" pitchFamily="18" charset="0"/>
                <a:cs typeface="Times New Roman" panose="02020603050405020304" pitchFamily="18" charset="0"/>
              </a:rPr>
              <a:t> conditions.</a:t>
            </a:r>
          </a:p>
          <a:p>
            <a:pPr lvl="1"/>
            <a:r>
              <a:rPr lang="en-US" sz="1600" dirty="0">
                <a:latin typeface="Times New Roman" panose="02020603050405020304" pitchFamily="18" charset="0"/>
                <a:cs typeface="Times New Roman" panose="02020603050405020304" pitchFamily="18" charset="0"/>
              </a:rPr>
              <a:t>Integration of </a:t>
            </a:r>
            <a:r>
              <a:rPr lang="en-US" sz="1600" b="1" dirty="0">
                <a:latin typeface="Times New Roman" panose="02020603050405020304" pitchFamily="18" charset="0"/>
                <a:cs typeface="Times New Roman" panose="02020603050405020304" pitchFamily="18" charset="0"/>
              </a:rPr>
              <a:t>microcontrollers</a:t>
            </a:r>
            <a:r>
              <a:rPr lang="en-US" sz="1600" dirty="0">
                <a:latin typeface="Times New Roman" panose="02020603050405020304" pitchFamily="18" charset="0"/>
                <a:cs typeface="Times New Roman" panose="02020603050405020304" pitchFamily="18" charset="0"/>
              </a:rPr>
              <a:t> or </a:t>
            </a:r>
            <a:r>
              <a:rPr lang="en-US" sz="1600" b="1" dirty="0" err="1">
                <a:latin typeface="Times New Roman" panose="02020603050405020304" pitchFamily="18" charset="0"/>
                <a:cs typeface="Times New Roman" panose="02020603050405020304" pitchFamily="18" charset="0"/>
              </a:rPr>
              <a:t>IoT</a:t>
            </a:r>
            <a:r>
              <a:rPr lang="en-US" sz="1600" b="1" dirty="0">
                <a:latin typeface="Times New Roman" panose="02020603050405020304" pitchFamily="18" charset="0"/>
                <a:cs typeface="Times New Roman" panose="02020603050405020304" pitchFamily="18" charset="0"/>
              </a:rPr>
              <a:t>-based systems</a:t>
            </a:r>
            <a:r>
              <a:rPr lang="en-US" sz="1600" dirty="0">
                <a:latin typeface="Times New Roman" panose="02020603050405020304" pitchFamily="18" charset="0"/>
                <a:cs typeface="Times New Roman" panose="02020603050405020304" pitchFamily="18" charset="0"/>
              </a:rPr>
              <a:t> for remote monitoring and control.</a:t>
            </a:r>
          </a:p>
          <a:p>
            <a:r>
              <a:rPr lang="en-US" sz="1600" b="1" dirty="0">
                <a:latin typeface="Times New Roman" panose="02020603050405020304" pitchFamily="18" charset="0"/>
                <a:cs typeface="Times New Roman" panose="02020603050405020304" pitchFamily="18" charset="0"/>
              </a:rPr>
              <a:t>Applications</a:t>
            </a:r>
            <a:r>
              <a:rPr lang="en-US" sz="1600" dirty="0">
                <a:latin typeface="Times New Roman" panose="02020603050405020304" pitchFamily="18" charset="0"/>
                <a:cs typeface="Times New Roman" panose="02020603050405020304" pitchFamily="18" charset="0"/>
              </a:rPr>
              <a:t>: Widely used in </a:t>
            </a:r>
            <a:r>
              <a:rPr lang="en-US" sz="1600" b="1" dirty="0">
                <a:latin typeface="Times New Roman" panose="02020603050405020304" pitchFamily="18" charset="0"/>
                <a:cs typeface="Times New Roman" panose="02020603050405020304" pitchFamily="18" charset="0"/>
              </a:rPr>
              <a:t>observatories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smart greenhouses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climate-controlled buildings</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This system enhances efficiency, safety, and convenience, making it ideal for modern automation needs.</a:t>
            </a:r>
          </a:p>
          <a:p>
            <a:endParaRPr lang="en-IN" sz="2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4</a:t>
            </a:fld>
            <a:endParaRPr lang="en-US"/>
          </a:p>
        </p:txBody>
      </p:sp>
      <p:sp>
        <p:nvSpPr>
          <p:cNvPr id="2" name="Title 1"/>
          <p:cNvSpPr>
            <a:spLocks noGrp="1"/>
          </p:cNvSpPr>
          <p:nvPr>
            <p:ph type="title"/>
          </p:nvPr>
        </p:nvSpPr>
        <p:spPr>
          <a:xfrm>
            <a:off x="457200" y="274638"/>
            <a:ext cx="762000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INTRODUCTION</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16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0739"/>
            <a:ext cx="8229600" cy="1152118"/>
          </a:xfrm>
        </p:spPr>
        <p:txBody>
          <a:bodyPr/>
          <a:lstStyle/>
          <a:p>
            <a:r>
              <a:rPr lang="en-US" sz="1600" b="1" dirty="0" smtClean="0">
                <a:latin typeface="Times New Roman" panose="02020603050405020304" pitchFamily="18" charset="0"/>
                <a:cs typeface="Times New Roman" panose="02020603050405020304" pitchFamily="18" charset="0"/>
              </a:rPr>
              <a:t>Reduction </a:t>
            </a:r>
            <a:r>
              <a:rPr lang="en-US" sz="1600" b="1" dirty="0">
                <a:latin typeface="Times New Roman" panose="02020603050405020304" pitchFamily="18" charset="0"/>
                <a:cs typeface="Times New Roman" panose="02020603050405020304" pitchFamily="18" charset="0"/>
              </a:rPr>
              <a:t>in Crop </a:t>
            </a:r>
            <a:r>
              <a:rPr lang="en-US" sz="1600" b="1" dirty="0" smtClean="0">
                <a:latin typeface="Times New Roman" panose="02020603050405020304" pitchFamily="18" charset="0"/>
                <a:cs typeface="Times New Roman" panose="02020603050405020304" pitchFamily="18" charset="0"/>
              </a:rPr>
              <a:t>Loss</a:t>
            </a:r>
            <a:r>
              <a:rPr lang="en-US" sz="1600" dirty="0" smtClean="0">
                <a:latin typeface="Times New Roman" panose="02020603050405020304" pitchFamily="18" charset="0"/>
                <a:cs typeface="Times New Roman" panose="02020603050405020304" pitchFamily="18" charset="0"/>
              </a:rPr>
              <a:t>:- Up </a:t>
            </a:r>
            <a:r>
              <a:rPr lang="en-US" sz="1600" dirty="0">
                <a:latin typeface="Times New Roman" panose="02020603050405020304" pitchFamily="18" charset="0"/>
                <a:cs typeface="Times New Roman" panose="02020603050405020304" pitchFamily="18" charset="0"/>
              </a:rPr>
              <a:t>to 80% reduction in crop loss due to weather conditions (rain, fire, etc.) when using the AI-powered dome </a:t>
            </a:r>
            <a:r>
              <a:rPr lang="en-US" sz="1600" dirty="0" smtClean="0">
                <a:latin typeface="Times New Roman" panose="02020603050405020304" pitchFamily="18" charset="0"/>
                <a:cs typeface="Times New Roman" panose="02020603050405020304" pitchFamily="18" charset="0"/>
              </a:rPr>
              <a:t>system.</a:t>
            </a:r>
          </a:p>
          <a:p>
            <a:r>
              <a:rPr lang="en-US" sz="1600" b="1" dirty="0" smtClean="0">
                <a:latin typeface="Times New Roman" panose="02020603050405020304" pitchFamily="18" charset="0"/>
                <a:cs typeface="Times New Roman" panose="02020603050405020304" pitchFamily="18" charset="0"/>
              </a:rPr>
              <a:t>Increased </a:t>
            </a:r>
            <a:r>
              <a:rPr lang="en-US" sz="1600" b="1" dirty="0">
                <a:latin typeface="Times New Roman" panose="02020603050405020304" pitchFamily="18" charset="0"/>
                <a:cs typeface="Times New Roman" panose="02020603050405020304" pitchFamily="18" charset="0"/>
              </a:rPr>
              <a:t>Yield </a:t>
            </a:r>
            <a:r>
              <a:rPr lang="en-US" sz="1600" b="1" dirty="0" smtClean="0">
                <a:latin typeface="Times New Roman" panose="02020603050405020304" pitchFamily="18" charset="0"/>
                <a:cs typeface="Times New Roman" panose="02020603050405020304" pitchFamily="18" charset="0"/>
              </a:rPr>
              <a:t>Preservation</a:t>
            </a:r>
            <a:r>
              <a:rPr lang="en-US" sz="1600" dirty="0" smtClean="0">
                <a:latin typeface="Times New Roman" panose="02020603050405020304" pitchFamily="18" charset="0"/>
                <a:cs typeface="Times New Roman" panose="02020603050405020304" pitchFamily="18" charset="0"/>
              </a:rPr>
              <a:t>:- AI-controlled </a:t>
            </a:r>
            <a:r>
              <a:rPr lang="en-US" sz="1600" dirty="0">
                <a:latin typeface="Times New Roman" panose="02020603050405020304" pitchFamily="18" charset="0"/>
                <a:cs typeface="Times New Roman" panose="02020603050405020304" pitchFamily="18" charset="0"/>
              </a:rPr>
              <a:t>dome increases yield preservation by 90% in exposed yard environments</a:t>
            </a:r>
            <a:r>
              <a:rPr lang="en-US" sz="1600" dirty="0" smtClean="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p:txBody>
          <a:bodyPr/>
          <a:lstStyle/>
          <a:p>
            <a:fld id="{6E2D2B3B-882E-40F3-A32F-6DD516915044}" type="slidenum">
              <a:rPr lang="en-US" smtClean="0"/>
              <a:pPr/>
              <a:t>5</a:t>
            </a:fld>
            <a:endParaRPr lang="en-US"/>
          </a:p>
        </p:txBody>
      </p:sp>
      <p:sp>
        <p:nvSpPr>
          <p:cNvPr id="4" name="Title 3"/>
          <p:cNvSpPr>
            <a:spLocks noGrp="1"/>
          </p:cNvSpPr>
          <p:nvPr>
            <p:ph type="title"/>
          </p:nvPr>
        </p:nvSpPr>
        <p:spPr>
          <a:xfrm>
            <a:off x="457200" y="274638"/>
            <a:ext cx="8229600" cy="634082"/>
          </a:xfrm>
        </p:spPr>
        <p:txBody>
          <a:bodyPr>
            <a:normAutofit/>
          </a:bodyPr>
          <a:lstStyle/>
          <a:p>
            <a:r>
              <a:rPr lang="en-IN" sz="2200" dirty="0" smtClean="0">
                <a:solidFill>
                  <a:schemeClr val="accent2"/>
                </a:solidFill>
                <a:latin typeface="Times New Roman" panose="02020603050405020304" pitchFamily="18" charset="0"/>
                <a:cs typeface="Times New Roman" panose="02020603050405020304" pitchFamily="18" charset="0"/>
              </a:rPr>
              <a:t>STATISTICS</a:t>
            </a:r>
            <a:endParaRPr lang="en-IN" sz="2200" dirty="0">
              <a:solidFill>
                <a:schemeClr val="accent2"/>
              </a:solidFill>
              <a:latin typeface="Times New Roman" panose="02020603050405020304" pitchFamily="18" charset="0"/>
              <a:cs typeface="Times New Roman" panose="02020603050405020304" pitchFamily="18" charset="0"/>
            </a:endParaRPr>
          </a:p>
        </p:txBody>
      </p:sp>
      <p:pic>
        <p:nvPicPr>
          <p:cNvPr id="1026" name="Picture 2" descr="Output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132857"/>
            <a:ext cx="7891696" cy="374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6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071546"/>
            <a:ext cx="7429552" cy="4643470"/>
          </a:xfrm>
        </p:spPr>
        <p:txBody>
          <a:bodyPr>
            <a:noAutofit/>
          </a:bodyPr>
          <a:lstStyle/>
          <a:p>
            <a:r>
              <a:rPr lang="en-US" sz="1600" b="1" dirty="0">
                <a:latin typeface="Times New Roman" panose="02020603050405020304" pitchFamily="18" charset="0"/>
                <a:cs typeface="Times New Roman" panose="02020603050405020304" pitchFamily="18" charset="0"/>
              </a:rPr>
              <a:t>System Design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Design the architecture using </a:t>
            </a:r>
            <a:r>
              <a:rPr lang="en-US" sz="1600" b="1" dirty="0">
                <a:latin typeface="Times New Roman" panose="02020603050405020304" pitchFamily="18" charset="0"/>
                <a:cs typeface="Times New Roman" panose="02020603050405020304" pitchFamily="18" charset="0"/>
              </a:rPr>
              <a:t>microcontrollers/PLC</a:t>
            </a:r>
            <a:r>
              <a:rPr lang="en-US" sz="1600" dirty="0">
                <a:latin typeface="Times New Roman" panose="02020603050405020304" pitchFamily="18" charset="0"/>
                <a:cs typeface="Times New Roman" panose="02020603050405020304" pitchFamily="18" charset="0"/>
              </a:rPr>
              <a:t> to control dome mechanisms.</a:t>
            </a:r>
          </a:p>
          <a:p>
            <a:r>
              <a:rPr lang="en-US" sz="1600" dirty="0">
                <a:latin typeface="Times New Roman" panose="02020603050405020304" pitchFamily="18" charset="0"/>
                <a:cs typeface="Times New Roman" panose="02020603050405020304" pitchFamily="18" charset="0"/>
              </a:rPr>
              <a:t>Select appropriate sensors (temperature, humidity, rain, and light) and actuators.</a:t>
            </a:r>
          </a:p>
          <a:p>
            <a:r>
              <a:rPr lang="en-US" sz="1600" b="1" dirty="0">
                <a:latin typeface="Times New Roman" panose="02020603050405020304" pitchFamily="18" charset="0"/>
                <a:cs typeface="Times New Roman" panose="02020603050405020304" pitchFamily="18" charset="0"/>
              </a:rPr>
              <a:t>Sensor Integration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Deploy sensors to monitor real-time </a:t>
            </a:r>
            <a:r>
              <a:rPr lang="en-US" sz="1600" b="1" dirty="0">
                <a:latin typeface="Times New Roman" panose="02020603050405020304" pitchFamily="18" charset="0"/>
                <a:cs typeface="Times New Roman" panose="02020603050405020304" pitchFamily="18" charset="0"/>
              </a:rPr>
              <a:t>environmental parameters</a:t>
            </a:r>
            <a:r>
              <a:rPr lang="en-US" sz="1600" dirty="0">
                <a:latin typeface="Times New Roman" panose="02020603050405020304" pitchFamily="18" charset="0"/>
                <a:cs typeface="Times New Roman" panose="02020603050405020304" pitchFamily="18" charset="0"/>
              </a:rPr>
              <a:t> (e.g., temperature rise, rain detection).</a:t>
            </a:r>
          </a:p>
          <a:p>
            <a:r>
              <a:rPr lang="en-US" sz="1600" dirty="0">
                <a:latin typeface="Times New Roman" panose="02020603050405020304" pitchFamily="18" charset="0"/>
                <a:cs typeface="Times New Roman" panose="02020603050405020304" pitchFamily="18" charset="0"/>
              </a:rPr>
              <a:t>Data from sensors is sent to the microcontroller for processing.</a:t>
            </a:r>
          </a:p>
          <a:p>
            <a:r>
              <a:rPr lang="en-US" sz="1600" b="1" dirty="0">
                <a:latin typeface="Times New Roman" panose="02020603050405020304" pitchFamily="18" charset="0"/>
                <a:cs typeface="Times New Roman" panose="02020603050405020304" pitchFamily="18" charset="0"/>
              </a:rPr>
              <a:t>Decision-Making Logic</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Develop algorithms to analyze sensor inputs and decide the dome's operation:</a:t>
            </a:r>
          </a:p>
          <a:p>
            <a:pPr lvl="1"/>
            <a:r>
              <a:rPr lang="en-US" sz="1600" dirty="0">
                <a:latin typeface="Times New Roman" panose="02020603050405020304" pitchFamily="18" charset="0"/>
                <a:cs typeface="Times New Roman" panose="02020603050405020304" pitchFamily="18" charset="0"/>
              </a:rPr>
              <a:t>Open/close based on rain or humidity.</a:t>
            </a:r>
          </a:p>
          <a:p>
            <a:pPr lvl="1"/>
            <a:r>
              <a:rPr lang="en-US" sz="1600" dirty="0">
                <a:latin typeface="Times New Roman" panose="02020603050405020304" pitchFamily="18" charset="0"/>
                <a:cs typeface="Times New Roman" panose="02020603050405020304" pitchFamily="18" charset="0"/>
              </a:rPr>
              <a:t>Adjust dome orientation based on light intensity.</a:t>
            </a:r>
          </a:p>
          <a:p>
            <a:r>
              <a:rPr lang="en-US" sz="1600" b="1" dirty="0">
                <a:latin typeface="Times New Roman" panose="02020603050405020304" pitchFamily="18" charset="0"/>
                <a:cs typeface="Times New Roman" panose="02020603050405020304" pitchFamily="18" charset="0"/>
              </a:rPr>
              <a:t>Actuator Control</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Signal actuators (e.g., motors) to execute operations like opening, closing, and rotating the dome.</a:t>
            </a:r>
          </a:p>
        </p:txBody>
      </p:sp>
      <p:sp>
        <p:nvSpPr>
          <p:cNvPr id="4" name="Slide Number Placeholder 3"/>
          <p:cNvSpPr>
            <a:spLocks noGrp="1"/>
          </p:cNvSpPr>
          <p:nvPr>
            <p:ph type="sldNum" sz="quarter" idx="12"/>
          </p:nvPr>
        </p:nvSpPr>
        <p:spPr/>
        <p:txBody>
          <a:bodyPr/>
          <a:lstStyle/>
          <a:p>
            <a:fld id="{6E2D2B3B-882E-40F3-A32F-6DD516915044}" type="slidenum">
              <a:rPr lang="en-US" smtClean="0"/>
              <a:pPr/>
              <a:t>6</a:t>
            </a:fld>
            <a:endParaRPr lang="en-US"/>
          </a:p>
        </p:txBody>
      </p:sp>
      <p:sp>
        <p:nvSpPr>
          <p:cNvPr id="2" name="Title 1"/>
          <p:cNvSpPr>
            <a:spLocks noGrp="1"/>
          </p:cNvSpPr>
          <p:nvPr>
            <p:ph type="title"/>
          </p:nvPr>
        </p:nvSpPr>
        <p:spPr>
          <a:xfrm>
            <a:off x="457200" y="274638"/>
            <a:ext cx="7620000" cy="634082"/>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PROPOSED METHODOLOGY</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77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57200" y="549275"/>
            <a:ext cx="7620000" cy="5851525"/>
          </a:xfrm>
        </p:spPr>
        <p:txBody>
          <a:bodyPr>
            <a:normAutofit/>
          </a:bodyPr>
          <a:lstStyle/>
          <a:p>
            <a:r>
              <a:rPr lang="en-US" sz="1600" b="1" dirty="0">
                <a:latin typeface="Times New Roman" panose="02020603050405020304" pitchFamily="18" charset="0"/>
                <a:cs typeface="Times New Roman" panose="02020603050405020304" pitchFamily="18" charset="0"/>
              </a:rPr>
              <a:t>User Interface (Optional)</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Provide manual control and real-time status monitoring through an </a:t>
            </a:r>
            <a:r>
              <a:rPr lang="en-US" sz="1600" b="1" dirty="0" err="1">
                <a:latin typeface="Times New Roman" panose="02020603050405020304" pitchFamily="18" charset="0"/>
                <a:cs typeface="Times New Roman" panose="02020603050405020304" pitchFamily="18" charset="0"/>
              </a:rPr>
              <a:t>IoT</a:t>
            </a:r>
            <a:r>
              <a:rPr lang="en-US" sz="1600" b="1" dirty="0">
                <a:latin typeface="Times New Roman" panose="02020603050405020304" pitchFamily="18" charset="0"/>
                <a:cs typeface="Times New Roman" panose="02020603050405020304" pitchFamily="18" charset="0"/>
              </a:rPr>
              <a:t>-based system</a:t>
            </a:r>
            <a:r>
              <a:rPr lang="en-US" sz="1600" dirty="0">
                <a:latin typeface="Times New Roman" panose="02020603050405020304" pitchFamily="18" charset="0"/>
                <a:cs typeface="Times New Roman" panose="02020603050405020304" pitchFamily="18" charset="0"/>
              </a:rPr>
              <a:t> or display.</a:t>
            </a:r>
          </a:p>
          <a:p>
            <a:r>
              <a:rPr lang="en-US" sz="1600" b="1" dirty="0">
                <a:latin typeface="Times New Roman" panose="02020603050405020304" pitchFamily="18" charset="0"/>
                <a:cs typeface="Times New Roman" panose="02020603050405020304" pitchFamily="18" charset="0"/>
              </a:rPr>
              <a:t>Testing and Optimization</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Test the system under various environmental conditions.</a:t>
            </a:r>
          </a:p>
          <a:p>
            <a:pPr lvl="1"/>
            <a:r>
              <a:rPr lang="en-US" sz="1600" dirty="0">
                <a:latin typeface="Times New Roman" panose="02020603050405020304" pitchFamily="18" charset="0"/>
                <a:cs typeface="Times New Roman" panose="02020603050405020304" pitchFamily="18" charset="0"/>
              </a:rPr>
              <a:t>Optimize response time, accuracy, and energy efficiency.</a:t>
            </a:r>
          </a:p>
          <a:p>
            <a:endParaRPr lang="en-IN" sz="2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pPr/>
              <a:t>7</a:t>
            </a:fld>
            <a:endParaRPr lang="en-US"/>
          </a:p>
        </p:txBody>
      </p:sp>
    </p:spTree>
    <p:extLst>
      <p:ext uri="{BB962C8B-B14F-4D97-AF65-F5344CB8AC3E}">
        <p14:creationId xmlns:p14="http://schemas.microsoft.com/office/powerpoint/2010/main" val="307328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7558336" cy="5060032"/>
          </a:xfrm>
        </p:spPr>
        <p:txBody>
          <a:bodyPr>
            <a:normAutofit/>
          </a:bodyPr>
          <a:lstStyle/>
          <a:p>
            <a:r>
              <a:rPr lang="en-US" sz="1600" b="1" dirty="0">
                <a:latin typeface="Times New Roman" panose="02020603050405020304" pitchFamily="18" charset="0"/>
                <a:cs typeface="Times New Roman" panose="02020603050405020304" pitchFamily="18" charset="0"/>
              </a:rPr>
              <a:t>Automation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Eliminates manual intervention by automatically controlling dome operations.</a:t>
            </a:r>
          </a:p>
          <a:p>
            <a:r>
              <a:rPr lang="en-US" sz="1600" b="1" dirty="0">
                <a:latin typeface="Times New Roman" panose="02020603050405020304" pitchFamily="18" charset="0"/>
                <a:cs typeface="Times New Roman" panose="02020603050405020304" pitchFamily="18" charset="0"/>
              </a:rPr>
              <a:t>Energy Efficiency</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Optimizes ventilation and light exposure, reducing energy consumption.</a:t>
            </a:r>
          </a:p>
          <a:p>
            <a:r>
              <a:rPr lang="en-US" sz="1600" b="1" dirty="0">
                <a:latin typeface="Times New Roman" panose="02020603050405020304" pitchFamily="18" charset="0"/>
                <a:cs typeface="Times New Roman" panose="02020603050405020304" pitchFamily="18" charset="0"/>
              </a:rPr>
              <a:t>Real-Time Environmental Response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Responds dynamically to changing conditions like rain, temperature, and light.</a:t>
            </a:r>
          </a:p>
          <a:p>
            <a:r>
              <a:rPr lang="en-US" sz="1600" b="1" dirty="0">
                <a:latin typeface="Times New Roman" panose="02020603050405020304" pitchFamily="18" charset="0"/>
                <a:cs typeface="Times New Roman" panose="02020603050405020304" pitchFamily="18" charset="0"/>
              </a:rPr>
              <a:t>Protection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Protects internal equipment or plants from adverse weather conditions (e.g., rain, extreme heat).</a:t>
            </a:r>
          </a:p>
          <a:p>
            <a:r>
              <a:rPr lang="en-US" sz="1600" b="1" dirty="0">
                <a:latin typeface="Times New Roman" panose="02020603050405020304" pitchFamily="18" charset="0"/>
                <a:cs typeface="Times New Roman" panose="02020603050405020304" pitchFamily="18" charset="0"/>
              </a:rPr>
              <a:t>Remote Monitoring and Control</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Enables remote access and control through </a:t>
            </a:r>
            <a:r>
              <a:rPr lang="en-US" sz="1600" b="1" dirty="0" err="1">
                <a:latin typeface="Times New Roman" panose="02020603050405020304" pitchFamily="18" charset="0"/>
                <a:cs typeface="Times New Roman" panose="02020603050405020304" pitchFamily="18" charset="0"/>
              </a:rPr>
              <a:t>IoT</a:t>
            </a:r>
            <a:r>
              <a:rPr lang="en-US" sz="1600" b="1" dirty="0">
                <a:latin typeface="Times New Roman" panose="02020603050405020304" pitchFamily="18" charset="0"/>
                <a:cs typeface="Times New Roman" panose="02020603050405020304" pitchFamily="18" charset="0"/>
              </a:rPr>
              <a:t>-based systems</a:t>
            </a:r>
            <a:r>
              <a:rPr lang="en-US" sz="1600" dirty="0">
                <a:latin typeface="Times New Roman" panose="02020603050405020304" pitchFamily="18" charset="0"/>
                <a:cs typeface="Times New Roman" panose="02020603050405020304" pitchFamily="18" charset="0"/>
              </a:rPr>
              <a:t> for enhanced convenience.</a:t>
            </a:r>
          </a:p>
          <a:p>
            <a:r>
              <a:rPr lang="en-US" sz="1600" b="1" dirty="0">
                <a:latin typeface="Times New Roman" panose="02020603050405020304" pitchFamily="18" charset="0"/>
                <a:cs typeface="Times New Roman" panose="02020603050405020304" pitchFamily="18" charset="0"/>
              </a:rPr>
              <a:t>Improved Accuracy and Speed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Sensors and actuators ensure fast and precise dome operations.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8</a:t>
            </a:fld>
            <a:endParaRPr lang="en-US"/>
          </a:p>
        </p:txBody>
      </p:sp>
      <p:sp>
        <p:nvSpPr>
          <p:cNvPr id="2" name="Title 1"/>
          <p:cNvSpPr>
            <a:spLocks noGrp="1"/>
          </p:cNvSpPr>
          <p:nvPr>
            <p:ph type="title"/>
          </p:nvPr>
        </p:nvSpPr>
        <p:spPr>
          <a:xfrm>
            <a:off x="539552" y="188640"/>
            <a:ext cx="7704856" cy="706090"/>
          </a:xfrm>
        </p:spPr>
        <p:txBody>
          <a:bodyPr>
            <a:normAutofit/>
          </a:bodyPr>
          <a:lstStyle/>
          <a:p>
            <a:r>
              <a:rPr lang="en-US" sz="2200" dirty="0">
                <a:solidFill>
                  <a:srgbClr val="C00000"/>
                </a:solidFill>
                <a:latin typeface="Times New Roman" panose="02020603050405020304" pitchFamily="18" charset="0"/>
                <a:cs typeface="Times New Roman" panose="02020603050405020304" pitchFamily="18" charset="0"/>
              </a:rPr>
              <a:t>ADVANTAGES</a:t>
            </a:r>
            <a:endParaRPr lang="en-IN" sz="2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2D2B3B-882E-40F3-A32F-6DD516915044}" type="slidenum">
              <a:rPr lang="en-US" smtClean="0"/>
              <a:pPr/>
              <a:t>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45200"/>
            <a:ext cx="8229600" cy="4905613"/>
          </a:xfrm>
        </p:spPr>
      </p:pic>
    </p:spTree>
    <p:extLst>
      <p:ext uri="{BB962C8B-B14F-4D97-AF65-F5344CB8AC3E}">
        <p14:creationId xmlns:p14="http://schemas.microsoft.com/office/powerpoint/2010/main" val="1238308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TotalTime>
  <Words>1689</Words>
  <Application>Microsoft Office PowerPoint</Application>
  <PresentationFormat>On-screen Show (4:3)</PresentationFormat>
  <Paragraphs>157</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Lucida Sans Unicode</vt:lpstr>
      <vt:lpstr>Times New Roman</vt:lpstr>
      <vt:lpstr>Verdana</vt:lpstr>
      <vt:lpstr>Wingdings</vt:lpstr>
      <vt:lpstr>Wingdings 2</vt:lpstr>
      <vt:lpstr>Wingdings 3</vt:lpstr>
      <vt:lpstr>Concourse</vt:lpstr>
      <vt:lpstr>  Automatic Dome Control System Team: The Logic League    </vt:lpstr>
      <vt:lpstr>AGENDA</vt:lpstr>
      <vt:lpstr>ABSTRACT</vt:lpstr>
      <vt:lpstr>INTRODUCTION</vt:lpstr>
      <vt:lpstr>STATISTICS</vt:lpstr>
      <vt:lpstr>PROPOSED METHODOLOGY</vt:lpstr>
      <vt:lpstr>PowerPoint Presentation</vt:lpstr>
      <vt:lpstr>ADVANTAGES</vt:lpstr>
      <vt:lpstr>PowerPoint Presentation</vt:lpstr>
      <vt:lpstr>Getting Real-Time Weather Data From API</vt:lpstr>
      <vt:lpstr>SYSTEM  DESIGN</vt:lpstr>
      <vt:lpstr>PowerPoint Presentation</vt:lpstr>
      <vt:lpstr>BLOCK  DIAGRAM</vt:lpstr>
      <vt:lpstr>PowerPoint Presentation</vt:lpstr>
      <vt:lpstr>WORKING MECHANISM</vt:lpstr>
      <vt:lpstr>PowerPoint Presentation</vt:lpstr>
      <vt:lpstr>SOFTWARE IMPLEMENTATION</vt:lpstr>
      <vt:lpstr>HARDWARE  IMPLEMENTATION</vt:lpstr>
      <vt:lpstr>PowerPoint Presentation</vt:lpstr>
      <vt:lpstr>RESULTS</vt:lpstr>
      <vt:lpstr>PowerPoint Presentation</vt:lpstr>
      <vt:lpstr>FUTURE  ENHANCEMENTS</vt:lpstr>
      <vt:lpstr>PowerPoint Presentation</vt:lpstr>
      <vt:lpstr>CONCLUSION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Dome Control System  Team:The Logic League</dc:title>
  <dc:creator>Mahesh</dc:creator>
  <cp:lastModifiedBy>Microsoft account</cp:lastModifiedBy>
  <cp:revision>18</cp:revision>
  <dcterms:created xsi:type="dcterms:W3CDTF">2024-12-17T15:16:12Z</dcterms:created>
  <dcterms:modified xsi:type="dcterms:W3CDTF">2024-12-23T07:56:32Z</dcterms:modified>
</cp:coreProperties>
</file>